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17"/>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422" r:id="rId47"/>
    <p:sldId id="423" r:id="rId48"/>
    <p:sldId id="424" r:id="rId49"/>
    <p:sldId id="425" r:id="rId50"/>
    <p:sldId id="421" r:id="rId51"/>
    <p:sldId id="426" r:id="rId52"/>
    <p:sldId id="427" r:id="rId53"/>
    <p:sldId id="428" r:id="rId54"/>
    <p:sldId id="419" r:id="rId55"/>
    <p:sldId id="267" r:id="rId56"/>
    <p:sldId id="279" r:id="rId57"/>
    <p:sldId id="311" r:id="rId58"/>
    <p:sldId id="291" r:id="rId59"/>
    <p:sldId id="433" r:id="rId60"/>
    <p:sldId id="272" r:id="rId61"/>
    <p:sldId id="429" r:id="rId62"/>
    <p:sldId id="432" r:id="rId63"/>
    <p:sldId id="434" r:id="rId64"/>
    <p:sldId id="435" r:id="rId65"/>
    <p:sldId id="436" r:id="rId66"/>
    <p:sldId id="437" r:id="rId67"/>
    <p:sldId id="438" r:id="rId68"/>
    <p:sldId id="328" r:id="rId69"/>
    <p:sldId id="316" r:id="rId70"/>
    <p:sldId id="321" r:id="rId71"/>
    <p:sldId id="314" r:id="rId72"/>
    <p:sldId id="442" r:id="rId73"/>
    <p:sldId id="444" r:id="rId74"/>
    <p:sldId id="445" r:id="rId75"/>
    <p:sldId id="330" r:id="rId76"/>
    <p:sldId id="447" r:id="rId77"/>
    <p:sldId id="448" r:id="rId78"/>
    <p:sldId id="449" r:id="rId79"/>
    <p:sldId id="450" r:id="rId80"/>
    <p:sldId id="451" r:id="rId81"/>
    <p:sldId id="431" r:id="rId82"/>
    <p:sldId id="335" r:id="rId83"/>
    <p:sldId id="336" r:id="rId84"/>
    <p:sldId id="337" r:id="rId85"/>
    <p:sldId id="338" r:id="rId86"/>
    <p:sldId id="339" r:id="rId87"/>
    <p:sldId id="452" r:id="rId88"/>
    <p:sldId id="310" r:id="rId89"/>
    <p:sldId id="312" r:id="rId90"/>
    <p:sldId id="453" r:id="rId91"/>
    <p:sldId id="454" r:id="rId92"/>
    <p:sldId id="346" r:id="rId93"/>
    <p:sldId id="348" r:id="rId94"/>
    <p:sldId id="455" r:id="rId95"/>
    <p:sldId id="456" r:id="rId96"/>
    <p:sldId id="457" r:id="rId97"/>
    <p:sldId id="458" r:id="rId98"/>
    <p:sldId id="459" r:id="rId99"/>
    <p:sldId id="355" r:id="rId100"/>
    <p:sldId id="471" r:id="rId101"/>
    <p:sldId id="460" r:id="rId102"/>
    <p:sldId id="461" r:id="rId103"/>
    <p:sldId id="462" r:id="rId104"/>
    <p:sldId id="463" r:id="rId105"/>
    <p:sldId id="464" r:id="rId106"/>
    <p:sldId id="465" r:id="rId107"/>
    <p:sldId id="363" r:id="rId108"/>
    <p:sldId id="466" r:id="rId109"/>
    <p:sldId id="467" r:id="rId110"/>
    <p:sldId id="468" r:id="rId111"/>
    <p:sldId id="469" r:id="rId112"/>
    <p:sldId id="470" r:id="rId113"/>
    <p:sldId id="440" r:id="rId114"/>
    <p:sldId id="441" r:id="rId115"/>
    <p:sldId id="439" r:id="rId116"/>
  </p:sldIdLst>
  <p:sldSz cx="9144000" cy="5143500" type="screen16x9"/>
  <p:notesSz cx="6858000" cy="9144000"/>
  <p:embeddedFontLst>
    <p:embeddedFont>
      <p:font typeface="Avenir" panose="02000503020000020003" pitchFamily="2" charset="0"/>
      <p:regular r:id="rId118"/>
      <p:italic r:id="rId119"/>
    </p:embeddedFont>
    <p:embeddedFont>
      <p:font typeface="Calibri" panose="020F0502020204030204" pitchFamily="34" charset="0"/>
      <p:regular r:id="rId120"/>
      <p:bold r:id="rId121"/>
      <p:italic r:id="rId122"/>
      <p:boldItalic r:id="rId123"/>
    </p:embeddedFont>
    <p:embeddedFont>
      <p:font typeface="Dank Mono" pitchFamily="49" charset="77"/>
      <p:regular r:id="rId124"/>
      <p:italic r:id="rId125"/>
    </p:embeddedFont>
    <p:embeddedFont>
      <p:font typeface="Garamond" panose="02020404030301010803" pitchFamily="18" charset="0"/>
      <p:regular r:id="rId126"/>
      <p:bold r:id="rId127"/>
      <p:italic r:id="rId128"/>
      <p:boldItalic r:id="rId129"/>
    </p:embeddedFont>
    <p:embeddedFont>
      <p:font typeface="Helvetica Neue" panose="02000503000000020004" pitchFamily="2" charset="0"/>
      <p:regular r:id="rId130"/>
      <p:bold r:id="rId131"/>
      <p:italic r:id="rId132"/>
      <p:boldItalic r:id="rId133"/>
    </p:embeddedFont>
    <p:embeddedFont>
      <p:font typeface="Oswald" pitchFamily="2" charset="77"/>
      <p:regular r:id="rId134"/>
      <p:bold r:id="rId135"/>
    </p:embeddedFont>
    <p:embeddedFont>
      <p:font typeface="Tw Cen MT" panose="020B0602020104020603" pitchFamily="34" charset="77"/>
      <p:regular r:id="rId136"/>
      <p:bold r:id="rId137"/>
      <p:italic r:id="rId138"/>
      <p:boldItalic r:id="rId13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9"/>
    <p:restoredTop sz="65131"/>
  </p:normalViewPr>
  <p:slideViewPr>
    <p:cSldViewPr snapToGrid="0" snapToObjects="1">
      <p:cViewPr varScale="1">
        <p:scale>
          <a:sx n="131" d="100"/>
          <a:sy n="131" d="100"/>
        </p:scale>
        <p:origin x="79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notesMaster" Target="notesMasters/notesMaster1.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21.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6.fntdata"/><Relationship Id="rId128" Type="http://schemas.openxmlformats.org/officeDocument/2006/relationships/font" Target="fonts/font11.fntdata"/><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1.fntdata"/><Relationship Id="rId134" Type="http://schemas.openxmlformats.org/officeDocument/2006/relationships/font" Target="fonts/font17.fntdata"/><Relationship Id="rId139" Type="http://schemas.openxmlformats.org/officeDocument/2006/relationships/font" Target="fonts/font2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7.fntdata"/><Relationship Id="rId129" Type="http://schemas.openxmlformats.org/officeDocument/2006/relationships/font" Target="fonts/font12.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2.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3.fntdata"/><Relationship Id="rId135" Type="http://schemas.openxmlformats.org/officeDocument/2006/relationships/font" Target="fonts/font18.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3.fntdata"/><Relationship Id="rId125" Type="http://schemas.openxmlformats.org/officeDocument/2006/relationships/font" Target="fonts/font8.fntdata"/><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14.fntdata"/><Relationship Id="rId136" Type="http://schemas.openxmlformats.org/officeDocument/2006/relationships/font" Target="fonts/font19.fntdata"/><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4.fntdata"/><Relationship Id="rId142"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20.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5.fntdata"/><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6.fntdata"/><Relationship Id="rId16" Type="http://schemas.openxmlformats.org/officeDocument/2006/relationships/slide" Target="slides/slide1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5996380"/>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35506"/>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03602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6955951"/>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194273"/>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80436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40957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Legacy Code?</a:t>
            </a:r>
            <a:br>
              <a:rPr lang="en-US" dirty="0"/>
            </a:br>
            <a:br>
              <a:rPr lang="en-US" dirty="0"/>
            </a:br>
            <a:r>
              <a:rPr lang="en-US" dirty="0"/>
              <a:t>Michael Feathers defines it as: code without tests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approval tests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Code seams</a:t>
            </a:r>
            <a:endParaRPr dirty="0"/>
          </a:p>
        </p:txBody>
      </p:sp>
    </p:spTree>
    <p:extLst>
      <p:ext uri="{BB962C8B-B14F-4D97-AF65-F5344CB8AC3E}">
        <p14:creationId xmlns:p14="http://schemas.microsoft.com/office/powerpoint/2010/main" val="2122866454"/>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17026806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650459762"/>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537465265"/>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20970029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https://</a:t>
            </a:r>
            <a:r>
              <a:rPr lang="en-US" sz="1800" dirty="0" err="1"/>
              <a:t>github.com</a:t>
            </a:r>
            <a:r>
              <a:rPr lang="en-US" sz="1800" dirty="0"/>
              <a:t>/</a:t>
            </a:r>
            <a:r>
              <a:rPr lang="en-US" sz="1800" dirty="0" err="1"/>
              <a:t>emilybache</a:t>
            </a:r>
            <a:r>
              <a:rPr lang="en-US" sz="1800" dirty="0"/>
              <a:t>/</a:t>
            </a:r>
            <a:r>
              <a:rPr lang="en-US" sz="1800" dirty="0" err="1"/>
              <a:t>GildedRose</a:t>
            </a:r>
            <a:r>
              <a:rPr lang="en-US" sz="1800" dirty="0"/>
              <a:t>-Refactoring-Kata/</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basic gist of the kata is this: Here is a piece of crappy legacy code that works.</a:t>
            </a:r>
          </a:p>
          <a:p>
            <a:pPr marL="0" lvl="0" indent="0" algn="l" rtl="0">
              <a:spcBef>
                <a:spcPts val="0"/>
              </a:spcBef>
              <a:spcAft>
                <a:spcPts val="0"/>
              </a:spcAft>
              <a:buNone/>
            </a:pPr>
            <a:r>
              <a:rPr lang="en-US" sz="1800" dirty="0"/>
              <a:t>The customer wishes you to implement and some constrains you need to adhere to.</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2055518595"/>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390m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was that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Anyone have any interesting solutions or findings?</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1373086632"/>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30m : 420m</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Course Objectives:</a:t>
            </a:r>
          </a:p>
          <a:p>
            <a:pPr marL="171450" lvl="0" indent="-171450" algn="l" rtl="0">
              <a:spcBef>
                <a:spcPts val="0"/>
              </a:spcBef>
              <a:spcAft>
                <a:spcPts val="0"/>
              </a:spcAft>
            </a:pPr>
            <a:r>
              <a:rPr lang="en-US" sz="1100" dirty="0"/>
              <a:t>Summarize the value of TDD</a:t>
            </a:r>
          </a:p>
          <a:p>
            <a:pPr marL="171450" lvl="0" indent="-171450" algn="l" rtl="0">
              <a:spcBef>
                <a:spcPts val="0"/>
              </a:spcBef>
              <a:spcAft>
                <a:spcPts val="0"/>
              </a:spcAft>
            </a:pPr>
            <a:r>
              <a:rPr lang="en-US" sz="1100" dirty="0"/>
              <a:t>Use TDD to solve Katas</a:t>
            </a:r>
          </a:p>
          <a:p>
            <a:pPr marL="171450" lvl="0" indent="-171450" algn="l" rtl="0">
              <a:spcBef>
                <a:spcPts val="0"/>
              </a:spcBef>
              <a:spcAft>
                <a:spcPts val="0"/>
              </a:spcAft>
            </a:pPr>
            <a:r>
              <a:rPr lang="en-US" sz="1100" dirty="0"/>
              <a:t>Integrate TDD Into Daily Work</a:t>
            </a:r>
          </a:p>
          <a:p>
            <a:pPr marL="171450" lvl="0" indent="-171450" algn="l" rtl="0">
              <a:spcBef>
                <a:spcPts val="0"/>
              </a:spcBef>
              <a:spcAft>
                <a:spcPts val="0"/>
              </a:spcAft>
            </a:pPr>
            <a:r>
              <a:rPr lang="en-US" sz="1100" dirty="0"/>
              <a:t>Recognize the benefit of writing clean, maintainable code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Going Forward</a:t>
            </a:r>
            <a:r>
              <a:rPr lang="en-US" sz="1100" dirty="0"/>
              <a:t>:</a:t>
            </a:r>
          </a:p>
          <a:p>
            <a:pPr marL="0" lvl="0" indent="0" algn="l" rtl="0">
              <a:spcBef>
                <a:spcPts val="0"/>
              </a:spcBef>
              <a:spcAft>
                <a:spcPts val="0"/>
              </a:spcAft>
              <a:buNone/>
            </a:pPr>
            <a:r>
              <a:rPr lang="en-US" sz="1100" dirty="0"/>
              <a:t>Team determines policy going forward</a:t>
            </a:r>
          </a:p>
          <a:p>
            <a:pPr marL="171450" lvl="0" indent="-171450" algn="l" rtl="0">
              <a:spcBef>
                <a:spcPts val="0"/>
              </a:spcBef>
              <a:spcAft>
                <a:spcPts val="0"/>
              </a:spcAft>
            </a:pPr>
            <a:r>
              <a:rPr lang="en-US" sz="1100" dirty="0"/>
              <a:t>“All new code written using tests”</a:t>
            </a:r>
          </a:p>
          <a:p>
            <a:pPr marL="171450" lvl="0" indent="-171450" algn="l" rtl="0">
              <a:spcBef>
                <a:spcPts val="0"/>
              </a:spcBef>
              <a:spcAft>
                <a:spcPts val="0"/>
              </a:spcAft>
            </a:pPr>
            <a:r>
              <a:rPr lang="en-US" sz="1100" dirty="0"/>
              <a:t>“Code without tests must be inspected”</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Concentrate on legacy code that is causing problems or is the most difficult to modify</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Consider pairing</a:t>
            </a:r>
          </a:p>
          <a:p>
            <a:pPr marL="171450" lvl="0" indent="-171450" algn="l" rtl="0">
              <a:spcBef>
                <a:spcPts val="0"/>
              </a:spcBef>
              <a:spcAft>
                <a:spcPts val="0"/>
              </a:spcAft>
            </a:pPr>
            <a:r>
              <a:rPr lang="en-US" sz="1100" dirty="0"/>
              <a:t>Helps ingrain techniques</a:t>
            </a:r>
          </a:p>
          <a:p>
            <a:pPr marL="171450" lvl="0" indent="-171450" algn="l" rtl="0">
              <a:spcBef>
                <a:spcPts val="0"/>
              </a:spcBef>
              <a:spcAft>
                <a:spcPts val="0"/>
              </a:spcAft>
            </a:pPr>
            <a:r>
              <a:rPr lang="en-US" sz="1100" dirty="0"/>
              <a:t>Ensures adherence</a:t>
            </a:r>
          </a:p>
          <a:p>
            <a:pPr marL="0" lvl="0" indent="0" algn="l" rtl="0">
              <a:spcBef>
                <a:spcPts val="0"/>
              </a:spcBef>
              <a:spcAft>
                <a:spcPts val="0"/>
              </a:spcAft>
              <a:buNone/>
            </a:pPr>
            <a:endParaRPr lang="en-US" sz="1100" b="0" dirty="0"/>
          </a:p>
          <a:p>
            <a:pPr marL="0" lvl="0" indent="0" algn="l" rtl="0">
              <a:spcBef>
                <a:spcPts val="0"/>
              </a:spcBef>
              <a:spcAft>
                <a:spcPts val="0"/>
              </a:spcAft>
              <a:buNone/>
            </a:pPr>
            <a:endParaRPr lang="en-US" sz="1100" b="0" dirty="0"/>
          </a:p>
          <a:p>
            <a:pPr marL="0" lvl="0" indent="0" algn="l" rtl="0">
              <a:spcBef>
                <a:spcPts val="0"/>
              </a:spcBef>
              <a:spcAft>
                <a:spcPts val="0"/>
              </a:spcAft>
              <a:buNone/>
            </a:pPr>
            <a:r>
              <a:rPr lang="en-US" sz="1100" b="1" dirty="0"/>
              <a:t>Final Thoughts:</a:t>
            </a:r>
            <a:br>
              <a:rPr lang="en-US" sz="1100" dirty="0"/>
            </a:br>
            <a:r>
              <a:rPr lang="en-US" sz="1100" dirty="0"/>
              <a:t>TDD is here to stay</a:t>
            </a:r>
          </a:p>
          <a:p>
            <a:pPr marL="0" lvl="0" indent="0" algn="l" rtl="0">
              <a:spcBef>
                <a:spcPts val="0"/>
              </a:spcBef>
              <a:spcAft>
                <a:spcPts val="0"/>
              </a:spcAft>
              <a:buNone/>
            </a:pPr>
            <a:r>
              <a:rPr lang="en-US" sz="1100" dirty="0"/>
              <a:t>A satisfying and enriching practice that can dramatically increase the quality of your application</a:t>
            </a:r>
          </a:p>
          <a:p>
            <a:pPr marL="0" lvl="0" indent="0" algn="l" rtl="0">
              <a:spcBef>
                <a:spcPts val="0"/>
              </a:spcBef>
              <a:spcAft>
                <a:spcPts val="0"/>
              </a:spcAft>
              <a:buNone/>
            </a:pPr>
            <a:r>
              <a:rPr lang="en-US" sz="1100" dirty="0"/>
              <a:t>Diligent adherence to practice is required to succeed</a:t>
            </a:r>
          </a:p>
          <a:p>
            <a:pPr marL="0" lvl="0" indent="0" algn="l" rtl="0">
              <a:spcBef>
                <a:spcPts val="0"/>
              </a:spcBef>
              <a:spcAft>
                <a:spcPts val="0"/>
              </a:spcAft>
              <a:buNone/>
            </a:pPr>
            <a:r>
              <a:rPr lang="en-US" sz="1100" dirty="0"/>
              <a:t>But the benefits are worth it</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TypeScript.</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TypeScript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https://</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RomanCalculator</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“As a Roman Bookkeeper I want to add Roman numbers because doing it manually is too tedious.” Given the Roman numerals, (IVXLCDM which mean one, five, ten, fifty, hundred, </a:t>
            </a:r>
            <a:r>
              <a:rPr lang="en-US" sz="1800" dirty="0" err="1"/>
              <a:t>fivehundred</a:t>
            </a:r>
            <a:r>
              <a:rPr lang="en-US" sz="1800" dirty="0"/>
              <a:t> and a thousand respectively), create two numbers and add them. As we are in Ancient Rome there is no such thing as decimals or int, we need to do this with the strings. An example would be “XIV” + “LX” = “LXXIV”</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There are some rules to a Roman number: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Numerals can be concatenated to form a larger numeral (“XX” + “II” = “XXII”)</a:t>
            </a:r>
          </a:p>
          <a:p>
            <a:pPr marL="0" lvl="0" indent="0" algn="l" rtl="0">
              <a:spcBef>
                <a:spcPts val="0"/>
              </a:spcBef>
              <a:spcAft>
                <a:spcPts val="0"/>
              </a:spcAft>
              <a:buNone/>
            </a:pPr>
            <a:r>
              <a:rPr lang="en-US" sz="1800" dirty="0"/>
              <a:t>If a lesser numeral is put before a bigger it means subtraction of the lesser from the bigger (“IV” means four, “CM” means </a:t>
            </a:r>
            <a:r>
              <a:rPr lang="en-US" sz="1800" dirty="0" err="1"/>
              <a:t>ninehundred</a:t>
            </a:r>
            <a:r>
              <a:rPr lang="en-US" sz="1800" dirty="0"/>
              <a:t>)</a:t>
            </a:r>
          </a:p>
          <a:p>
            <a:pPr marL="0" lvl="0" indent="0" algn="l" rtl="0">
              <a:spcBef>
                <a:spcPts val="0"/>
              </a:spcBef>
              <a:spcAft>
                <a:spcPts val="0"/>
              </a:spcAft>
              <a:buNone/>
            </a:pPr>
            <a:r>
              <a:rPr lang="en-US" sz="1800" dirty="0"/>
              <a:t>If the numeral is I, X or C you can’t have more than three (“II” + “II” = “IV”)</a:t>
            </a:r>
          </a:p>
          <a:p>
            <a:pPr marL="0" lvl="0" indent="0" algn="l" rtl="0">
              <a:spcBef>
                <a:spcPts val="0"/>
              </a:spcBef>
              <a:spcAft>
                <a:spcPts val="0"/>
              </a:spcAft>
              <a:buNone/>
            </a:pPr>
            <a:r>
              <a:rPr lang="en-US" sz="1800" dirty="0"/>
              <a:t>If the numeral is V, L or D you can’t have more than one (“D” + “D” = “M”)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class solutions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little bit more complicated than Fizz Buzz…</a:t>
            </a:r>
          </a:p>
          <a:p>
            <a:pPr marL="0" lvl="0" indent="0" algn="l" rtl="0">
              <a:spcBef>
                <a:spcPts val="0"/>
              </a:spcBef>
              <a:spcAft>
                <a:spcPts val="0"/>
              </a:spcAft>
              <a:buNone/>
            </a:pPr>
            <a:r>
              <a:rPr lang="en-US" sz="1400" dirty="0"/>
              <a:t>Did unit tests help you out in any way?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if another character number type was added?</a:t>
            </a:r>
          </a:p>
          <a:p>
            <a:pPr marL="0" lvl="0" indent="0" algn="l" rtl="0">
              <a:spcBef>
                <a:spcPts val="0"/>
              </a:spcBef>
              <a:spcAft>
                <a:spcPts val="0"/>
              </a:spcAft>
              <a:buNone/>
            </a:pPr>
            <a:r>
              <a:rPr lang="en-US" sz="1400" dirty="0"/>
              <a:t>Would you be confident you could update your solution to accommodate?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Retrospective / Reflect (if time)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Utilize practice problems (aka Katas) to develop a baseline level of experience with TDD</a:t>
            </a:r>
          </a:p>
          <a:p>
            <a:pPr marL="0" lvl="0" indent="0" algn="l" rtl="0">
              <a:spcBef>
                <a:spcPts val="0"/>
              </a:spcBef>
              <a:spcAft>
                <a:spcPts val="0"/>
              </a:spcAft>
              <a:buNone/>
            </a:pPr>
            <a:r>
              <a:rPr lang="en-US" sz="1400" dirty="0"/>
              <a:t>Fizz Buzz</a:t>
            </a:r>
          </a:p>
          <a:p>
            <a:pPr marL="0" lvl="0" indent="0" algn="l" rtl="0">
              <a:spcBef>
                <a:spcPts val="0"/>
              </a:spcBef>
              <a:spcAft>
                <a:spcPts val="0"/>
              </a:spcAft>
              <a:buNone/>
            </a:pPr>
            <a:r>
              <a:rPr lang="en-US" sz="1400" dirty="0"/>
              <a:t>Roman Calculator</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Three Laws of Test Driven Development</a:t>
            </a:r>
          </a:p>
          <a:p>
            <a:pPr marL="0" lvl="0" indent="0" algn="l" rtl="0">
              <a:spcBef>
                <a:spcPts val="0"/>
              </a:spcBef>
              <a:spcAft>
                <a:spcPts val="0"/>
              </a:spcAft>
              <a:buNone/>
            </a:pPr>
            <a:r>
              <a:rPr lang="en-US" sz="1400" dirty="0"/>
              <a:t>- You are not allowed to write any production code unless it is to make a failing unit test pass.</a:t>
            </a:r>
          </a:p>
          <a:p>
            <a:pPr marL="0" lvl="0" indent="0" algn="l" rtl="0">
              <a:spcBef>
                <a:spcPts val="0"/>
              </a:spcBef>
              <a:spcAft>
                <a:spcPts val="0"/>
              </a:spcAft>
              <a:buNone/>
            </a:pPr>
            <a:r>
              <a:rPr lang="en-US" sz="1400" dirty="0"/>
              <a:t>- You are not allowed to write any more of a unit test than is sufficient to fail; and compilation failures are failures.</a:t>
            </a:r>
          </a:p>
          <a:p>
            <a:pPr marL="0" lvl="0" indent="0" algn="l" rtl="0">
              <a:spcBef>
                <a:spcPts val="0"/>
              </a:spcBef>
              <a:spcAft>
                <a:spcPts val="0"/>
              </a:spcAft>
              <a:buNone/>
            </a:pPr>
            <a:r>
              <a:rPr lang="en-US" sz="1400" dirty="0"/>
              <a:t>- You are not allowed to write any more production code than is sufficient to pass the one failing unit test.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Fake it till you make it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ZOMBIES</a:t>
            </a:r>
          </a:p>
          <a:p>
            <a:pPr marL="0" lvl="0" indent="0" algn="l" rtl="0">
              <a:spcBef>
                <a:spcPts val="0"/>
              </a:spcBef>
              <a:spcAft>
                <a:spcPts val="0"/>
              </a:spcAft>
              <a:buNone/>
            </a:pPr>
            <a:r>
              <a:rPr lang="en-US" sz="1400" dirty="0"/>
              <a:t>Z - Zero                          </a:t>
            </a:r>
          </a:p>
          <a:p>
            <a:pPr marL="0" lvl="0" indent="0" algn="l" rtl="0">
              <a:spcBef>
                <a:spcPts val="0"/>
              </a:spcBef>
              <a:spcAft>
                <a:spcPts val="0"/>
              </a:spcAft>
              <a:buNone/>
            </a:pPr>
            <a:r>
              <a:rPr lang="en-US" sz="1400" dirty="0"/>
              <a:t>O - One                           </a:t>
            </a:r>
          </a:p>
          <a:p>
            <a:pPr marL="0" lvl="0" indent="0" algn="l" rtl="0">
              <a:spcBef>
                <a:spcPts val="0"/>
              </a:spcBef>
              <a:spcAft>
                <a:spcPts val="0"/>
              </a:spcAft>
              <a:buNone/>
            </a:pPr>
            <a:r>
              <a:rPr lang="en-US" sz="1400" dirty="0"/>
              <a:t>M - Many</a:t>
            </a:r>
          </a:p>
          <a:p>
            <a:pPr marL="0" lvl="0" indent="0" algn="l" rtl="0">
              <a:spcBef>
                <a:spcPts val="0"/>
              </a:spcBef>
              <a:spcAft>
                <a:spcPts val="0"/>
              </a:spcAft>
              <a:buNone/>
            </a:pPr>
            <a:r>
              <a:rPr lang="en-US" sz="1400" dirty="0"/>
              <a:t>B - Boundary Behavior</a:t>
            </a:r>
          </a:p>
          <a:p>
            <a:pPr marL="0" lvl="0" indent="0" algn="l" rtl="0">
              <a:spcBef>
                <a:spcPts val="0"/>
              </a:spcBef>
              <a:spcAft>
                <a:spcPts val="0"/>
              </a:spcAft>
              <a:buNone/>
            </a:pPr>
            <a:r>
              <a:rPr lang="en-US" sz="1400" dirty="0"/>
              <a:t>I - Interface Definition          </a:t>
            </a:r>
          </a:p>
          <a:p>
            <a:pPr marL="0" lvl="0" indent="0" algn="l" rtl="0">
              <a:spcBef>
                <a:spcPts val="0"/>
              </a:spcBef>
              <a:spcAft>
                <a:spcPts val="0"/>
              </a:spcAft>
              <a:buNone/>
            </a:pPr>
            <a:r>
              <a:rPr lang="en-US" sz="1400" dirty="0"/>
              <a:t>E - Exercise Exception Behavior</a:t>
            </a:r>
          </a:p>
          <a:p>
            <a:pPr marL="0" lvl="0" indent="0" algn="l" rtl="0">
              <a:spcBef>
                <a:spcPts val="0"/>
              </a:spcBef>
              <a:spcAft>
                <a:spcPts val="0"/>
              </a:spcAft>
              <a:buNone/>
            </a:pPr>
            <a:r>
              <a:rPr lang="en-US" sz="1400" dirty="0"/>
              <a:t>S - Simple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 - Single Responsibility Principle</a:t>
            </a:r>
          </a:p>
          <a:p>
            <a:pPr marL="0" lvl="0" indent="0" algn="l" rtl="0">
              <a:spcBef>
                <a:spcPts val="0"/>
              </a:spcBef>
              <a:spcAft>
                <a:spcPts val="0"/>
              </a:spcAft>
              <a:buNone/>
            </a:pPr>
            <a:r>
              <a:rPr lang="en-US" sz="1400" dirty="0"/>
              <a:t>O - Open / Closed =&gt; Open for extension, closed for modification</a:t>
            </a:r>
          </a:p>
          <a:p>
            <a:pPr marL="0" lvl="0" indent="0" algn="l" rtl="0">
              <a:spcBef>
                <a:spcPts val="0"/>
              </a:spcBef>
              <a:spcAft>
                <a:spcPts val="0"/>
              </a:spcAft>
              <a:buNone/>
            </a:pPr>
            <a:r>
              <a:rPr lang="en-US" sz="1400" dirty="0"/>
              <a:t>L - </a:t>
            </a:r>
            <a:r>
              <a:rPr lang="en-US" sz="1400" dirty="0" err="1"/>
              <a:t>Liskov</a:t>
            </a:r>
            <a:r>
              <a:rPr lang="en-US" sz="1400" dirty="0"/>
              <a:t> Substitution =&gt; </a:t>
            </a:r>
            <a:r>
              <a:rPr lang="en-US" sz="1400" dirty="0" err="1"/>
              <a:t>shape.area</a:t>
            </a:r>
            <a:r>
              <a:rPr lang="en-US" sz="1400" dirty="0"/>
              <a:t> :: </a:t>
            </a:r>
            <a:r>
              <a:rPr lang="en-US" sz="1400" dirty="0" err="1"/>
              <a:t>rectangle.area</a:t>
            </a:r>
            <a:r>
              <a:rPr lang="en-US" sz="1400" dirty="0"/>
              <a:t> : </a:t>
            </a:r>
            <a:r>
              <a:rPr lang="en-US" sz="1400" dirty="0" err="1"/>
              <a:t>square.area</a:t>
            </a:r>
            <a:r>
              <a:rPr lang="en-US" sz="1400" dirty="0"/>
              <a:t> : </a:t>
            </a:r>
            <a:r>
              <a:rPr lang="en-US" sz="1400" dirty="0" err="1"/>
              <a:t>circle.area</a:t>
            </a:r>
            <a:endParaRPr lang="en-US" sz="1400" dirty="0"/>
          </a:p>
          <a:p>
            <a:pPr marL="0" lvl="0" indent="0" algn="l" rtl="0">
              <a:spcBef>
                <a:spcPts val="0"/>
              </a:spcBef>
              <a:spcAft>
                <a:spcPts val="0"/>
              </a:spcAft>
              <a:buNone/>
            </a:pPr>
            <a:r>
              <a:rPr lang="en-US" sz="1400" dirty="0"/>
              <a:t>I - Interface Segregation</a:t>
            </a:r>
          </a:p>
          <a:p>
            <a:pPr marL="0" lvl="0" indent="0" algn="l" rtl="0">
              <a:spcBef>
                <a:spcPts val="0"/>
              </a:spcBef>
              <a:spcAft>
                <a:spcPts val="0"/>
              </a:spcAft>
              <a:buNone/>
            </a:pPr>
            <a:r>
              <a:rPr lang="en-US" sz="1400" dirty="0"/>
              <a:t>D - Dependency Inversion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 - Don't</a:t>
            </a:r>
          </a:p>
          <a:p>
            <a:pPr marL="0" lvl="0" indent="0" algn="l" rtl="0">
              <a:spcBef>
                <a:spcPts val="0"/>
              </a:spcBef>
              <a:spcAft>
                <a:spcPts val="0"/>
              </a:spcAft>
              <a:buNone/>
            </a:pPr>
            <a:r>
              <a:rPr lang="en-US" sz="1400" dirty="0"/>
              <a:t>R - Repeat</a:t>
            </a:r>
          </a:p>
          <a:p>
            <a:pPr marL="0" lvl="0" indent="0" algn="l" rtl="0">
              <a:spcBef>
                <a:spcPts val="0"/>
              </a:spcBef>
              <a:spcAft>
                <a:spcPts val="0"/>
              </a:spcAft>
              <a:buNone/>
            </a:pPr>
            <a:r>
              <a:rPr lang="en-US" sz="1400" dirty="0"/>
              <a:t>Y - Yourself</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Y - You</a:t>
            </a:r>
          </a:p>
          <a:p>
            <a:pPr marL="0" lvl="0" indent="0" algn="l" rtl="0">
              <a:spcBef>
                <a:spcPts val="0"/>
              </a:spcBef>
              <a:spcAft>
                <a:spcPts val="0"/>
              </a:spcAft>
              <a:buNone/>
            </a:pPr>
            <a:r>
              <a:rPr lang="en-US" sz="1400" dirty="0"/>
              <a:t>A - </a:t>
            </a:r>
            <a:r>
              <a:rPr lang="en-US" sz="1400" dirty="0" err="1"/>
              <a:t>Ain't</a:t>
            </a:r>
            <a:endParaRPr lang="en-US" sz="1400" dirty="0"/>
          </a:p>
          <a:p>
            <a:pPr marL="0" lvl="0" indent="0" algn="l" rtl="0">
              <a:spcBef>
                <a:spcPts val="0"/>
              </a:spcBef>
              <a:spcAft>
                <a:spcPts val="0"/>
              </a:spcAft>
              <a:buNone/>
            </a:pPr>
            <a:r>
              <a:rPr lang="en-US" sz="1400" dirty="0"/>
              <a:t>G - </a:t>
            </a:r>
            <a:r>
              <a:rPr lang="en-US" sz="1400" dirty="0" err="1"/>
              <a:t>Gonna</a:t>
            </a:r>
            <a:endParaRPr lang="en-US" sz="1400" dirty="0"/>
          </a:p>
          <a:p>
            <a:pPr marL="0" lvl="0" indent="0" algn="l" rtl="0">
              <a:spcBef>
                <a:spcPts val="0"/>
              </a:spcBef>
              <a:spcAft>
                <a:spcPts val="0"/>
              </a:spcAft>
              <a:buNone/>
            </a:pPr>
            <a:r>
              <a:rPr lang="en-US" sz="1400" dirty="0"/>
              <a:t>N - Need</a:t>
            </a:r>
          </a:p>
          <a:p>
            <a:pPr marL="0" lvl="0" indent="0" algn="l" rtl="0">
              <a:spcBef>
                <a:spcPts val="0"/>
              </a:spcBef>
              <a:spcAft>
                <a:spcPts val="0"/>
              </a:spcAft>
              <a:buNone/>
            </a:pPr>
            <a:r>
              <a:rPr lang="en-US" sz="1400" dirty="0"/>
              <a:t>I - It</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30m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03793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Takes twice as long</a:t>
            </a:r>
          </a:p>
          <a:p>
            <a:pPr marL="0" lvl="0" indent="0" algn="l" rtl="0">
              <a:spcBef>
                <a:spcPts val="0"/>
              </a:spcBef>
              <a:spcAft>
                <a:spcPts val="0"/>
              </a:spcAft>
              <a:buNone/>
            </a:pPr>
            <a:r>
              <a:rPr lang="en-US" sz="1800" dirty="0">
                <a:latin typeface="Helvetica Neue"/>
                <a:ea typeface="Helvetica Neue"/>
                <a:cs typeface="Helvetica Neue"/>
                <a:sym typeface="Helvetica Neue"/>
              </a:rPr>
              <a:t>- Reality: easily saves more time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Maintain test and code</a:t>
            </a:r>
          </a:p>
          <a:p>
            <a:pPr marL="0" lvl="0" indent="0" algn="l" rtl="0">
              <a:spcBef>
                <a:spcPts val="0"/>
              </a:spcBef>
              <a:spcAft>
                <a:spcPts val="0"/>
              </a:spcAft>
              <a:buNone/>
            </a:pPr>
            <a:r>
              <a:rPr lang="en-US" sz="1800" dirty="0">
                <a:latin typeface="Helvetica Neue"/>
                <a:ea typeface="Helvetica Neue"/>
                <a:cs typeface="Helvetica Neue"/>
                <a:sym typeface="Helvetica Neue"/>
              </a:rPr>
              <a:t>- Reality: beats maintaining written detailed docs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Not all that valuable - tough work is in the “wiring”</a:t>
            </a:r>
          </a:p>
          <a:p>
            <a:pPr marL="0" lvl="0" indent="0" algn="l" rtl="0">
              <a:spcBef>
                <a:spcPts val="0"/>
              </a:spcBef>
              <a:spcAft>
                <a:spcPts val="0"/>
              </a:spcAft>
              <a:buNone/>
            </a:pPr>
            <a:r>
              <a:rPr lang="en-US" sz="1800" dirty="0">
                <a:latin typeface="Helvetica Neue"/>
                <a:ea typeface="Helvetica Neue"/>
                <a:cs typeface="Helvetica Neue"/>
                <a:sym typeface="Helvetica Neue"/>
              </a:rPr>
              <a:t>- Reality: not if classes are designed correctly in the first place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Time wasted on fixing “brittle tests”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Reduced ability to quickly produce quick and dirty prototypes</a:t>
            </a:r>
          </a:p>
          <a:p>
            <a:pPr marL="0" lvl="0" indent="0" algn="l" rtl="0">
              <a:spcBef>
                <a:spcPts val="0"/>
              </a:spcBef>
              <a:spcAft>
                <a:spcPts val="0"/>
              </a:spcAft>
              <a:buNone/>
            </a:pPr>
            <a:r>
              <a:rPr lang="en-US" sz="1800" dirty="0">
                <a:latin typeface="Helvetica Neue"/>
                <a:ea typeface="Helvetica Neue"/>
                <a:cs typeface="Helvetica Neue"/>
                <a:sym typeface="Helvetica Neue"/>
              </a:rPr>
              <a:t>- Hacker Hat vs Craftsman Hat</a:t>
            </a:r>
          </a:p>
          <a:p>
            <a:pPr marL="0" lvl="0" indent="0" algn="l" rtl="0">
              <a:spcBef>
                <a:spcPts val="0"/>
              </a:spcBef>
              <a:spcAft>
                <a:spcPts val="0"/>
              </a:spcAft>
              <a:buNone/>
            </a:pPr>
            <a:r>
              <a:rPr lang="en-US" sz="1800" dirty="0">
                <a:latin typeface="Helvetica Neue"/>
                <a:ea typeface="Helvetica Neue"/>
                <a:cs typeface="Helvetica Neue"/>
                <a:sym typeface="Helvetica Neue"/>
              </a:rPr>
              <a:t>- Quality tuned to context</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885191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you have never done TDD, and you go back to work next week and say – from now on I am doing ONLY TDD… probably in for a bad time</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Greenfield projects and/or well architected projects this may work, but unfortunately most of us have to deal with rough legacy systems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There are situations that are difficult to test – external devices and </a:t>
            </a:r>
            <a:r>
              <a:rPr lang="en-US" sz="1800" dirty="0" err="1">
                <a:latin typeface="Helvetica Neue"/>
                <a:ea typeface="Helvetica Neue"/>
                <a:cs typeface="Helvetica Neue"/>
                <a:sym typeface="Helvetica Neue"/>
              </a:rPr>
              <a:t>api’s</a:t>
            </a: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7193855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TDD helps prevent errors in specification, but it often does not look at the integration of those specifications into the system as a whole</a:t>
            </a:r>
          </a:p>
          <a:p>
            <a:pPr marL="0" lvl="0" indent="0" algn="l" rtl="0">
              <a:spcBef>
                <a:spcPts val="0"/>
              </a:spcBef>
              <a:spcAft>
                <a:spcPts val="0"/>
              </a:spcAft>
              <a:buNone/>
            </a:pPr>
            <a:r>
              <a:rPr lang="en-US" sz="1800" dirty="0">
                <a:latin typeface="Helvetica Neue"/>
                <a:ea typeface="Helvetica Neue"/>
                <a:cs typeface="Helvetica Neue"/>
                <a:sym typeface="Helvetica Neue"/>
              </a:rPr>
              <a:t>There are no silver bullets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9383981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is the business value of “higher confidence levels”?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agility</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Anyone here ever been stuck on a bug for what seems like hours, or days, when it turns out it was a single line of code that needed changed?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no need to understand the entire system to make a change, tests will catch what is broken</a:t>
            </a:r>
          </a:p>
        </p:txBody>
      </p:sp>
    </p:spTree>
    <p:extLst>
      <p:ext uri="{BB962C8B-B14F-4D97-AF65-F5344CB8AC3E}">
        <p14:creationId xmlns:p14="http://schemas.microsoft.com/office/powerpoint/2010/main" val="1450386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90m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Create a program, which, given a valid sequence of rolls for one line of American Ten-Pin Bowling, produces the total score for the game. Here are some things that the program will not do:</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We will not check for valid rolls.</a:t>
            </a:r>
          </a:p>
          <a:p>
            <a:pPr marL="0" lvl="0" indent="0" algn="l" rtl="0">
              <a:spcBef>
                <a:spcPts val="0"/>
              </a:spcBef>
              <a:spcAft>
                <a:spcPts val="0"/>
              </a:spcAft>
              <a:buNone/>
            </a:pPr>
            <a:r>
              <a:rPr lang="en-US" sz="1800" dirty="0"/>
              <a:t>- We will not check for correct number of rolls and frames.</a:t>
            </a:r>
          </a:p>
          <a:p>
            <a:pPr marL="0" lvl="0" indent="0" algn="l" rtl="0">
              <a:spcBef>
                <a:spcPts val="0"/>
              </a:spcBef>
              <a:spcAft>
                <a:spcPts val="0"/>
              </a:spcAft>
              <a:buNone/>
            </a:pPr>
            <a:r>
              <a:rPr lang="en-US" sz="1800" dirty="0"/>
              <a:t>- We will not provide scores for intermediate frames.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Depending on the application, this might or might not be a valid way to define a complete story, but we do it here for purposes of keeping the kata light. I think you’ll see that improvements like those above would go in readily if they were needed for real.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We can briefly summarize the scoring for this form of bowling:</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Each game, or “line” of bowling, includes ten turns, or “frames” for the bowler.</a:t>
            </a:r>
          </a:p>
          <a:p>
            <a:pPr marL="0" lvl="0" indent="0" algn="l" rtl="0">
              <a:spcBef>
                <a:spcPts val="0"/>
              </a:spcBef>
              <a:spcAft>
                <a:spcPts val="0"/>
              </a:spcAft>
              <a:buNone/>
            </a:pPr>
            <a:r>
              <a:rPr lang="en-US" sz="1800" dirty="0"/>
              <a:t>- In each frame, the bowler gets up to two tries to knock down all the pins.</a:t>
            </a:r>
          </a:p>
          <a:p>
            <a:pPr marL="0" lvl="0" indent="0" algn="l" rtl="0">
              <a:spcBef>
                <a:spcPts val="0"/>
              </a:spcBef>
              <a:spcAft>
                <a:spcPts val="0"/>
              </a:spcAft>
              <a:buNone/>
            </a:pPr>
            <a:r>
              <a:rPr lang="en-US" sz="1800" dirty="0"/>
              <a:t>- If in two tries, he fails to knock them all down, his score for that frame is the total number of pins knocked down in his two tries.</a:t>
            </a:r>
          </a:p>
          <a:p>
            <a:pPr marL="0" lvl="0" indent="0" algn="l" rtl="0">
              <a:spcBef>
                <a:spcPts val="0"/>
              </a:spcBef>
              <a:spcAft>
                <a:spcPts val="0"/>
              </a:spcAft>
              <a:buNone/>
            </a:pPr>
            <a:r>
              <a:rPr lang="en-US" sz="1800" dirty="0"/>
              <a:t>- If in two tries he knocks them all down, this is called a “spare” and his score for the frame is ten plus the number of pins knocked down on his next throw (in his next turn).</a:t>
            </a:r>
          </a:p>
          <a:p>
            <a:pPr marL="0" lvl="0" indent="0" algn="l" rtl="0">
              <a:spcBef>
                <a:spcPts val="0"/>
              </a:spcBef>
              <a:spcAft>
                <a:spcPts val="0"/>
              </a:spcAft>
              <a:buNone/>
            </a:pPr>
            <a:r>
              <a:rPr lang="en-US" sz="1800" dirty="0"/>
              <a:t>- If on his first try in the frame he knocks down all the pins, this is called a “strike”. His turn is over, and his score for the frame is ten plus the simple total of the pins knocked down in his next two rolls.</a:t>
            </a:r>
          </a:p>
          <a:p>
            <a:pPr marL="0" lvl="0" indent="0" algn="l" rtl="0">
              <a:spcBef>
                <a:spcPts val="0"/>
              </a:spcBef>
              <a:spcAft>
                <a:spcPts val="0"/>
              </a:spcAft>
              <a:buNone/>
            </a:pPr>
            <a:r>
              <a:rPr lang="en-US" sz="1800" dirty="0"/>
              <a:t>- If he gets a spare or strike in the last (tenth) frame, the bowler gets to throw one or two more bonus balls, respectively. These bonus throws are taken as part of the same turn. If the bonus throws knock down all the pins, the process does not repeat: the bonus throws are only used to calculate the score of the final frame.</a:t>
            </a:r>
          </a:p>
          <a:p>
            <a:pPr marL="0" lvl="0" indent="0" algn="l" rtl="0">
              <a:spcBef>
                <a:spcPts val="0"/>
              </a:spcBef>
              <a:spcAft>
                <a:spcPts val="0"/>
              </a:spcAft>
              <a:buNone/>
            </a:pPr>
            <a:r>
              <a:rPr lang="en-US" sz="1800" dirty="0"/>
              <a:t>- The game score is the total of all frame scores.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More info on the rules at: [How to Score for Bowling](https://</a:t>
            </a:r>
            <a:r>
              <a:rPr lang="en-US" sz="1800" dirty="0" err="1"/>
              <a:t>www.topendsports.com</a:t>
            </a:r>
            <a:r>
              <a:rPr lang="en-US" sz="1800" dirty="0"/>
              <a:t>/sport/tenpin/</a:t>
            </a:r>
            <a:r>
              <a:rPr lang="en-US" sz="1800" dirty="0" err="1"/>
              <a:t>scoring.htm</a:t>
            </a:r>
            <a:r>
              <a:rPr lang="en-US" sz="1800" dirty="0"/>
              <a:t>)</a:t>
            </a:r>
          </a:p>
        </p:txBody>
      </p:sp>
    </p:spTree>
    <p:extLst>
      <p:ext uri="{BB962C8B-B14F-4D97-AF65-F5344CB8AC3E}">
        <p14:creationId xmlns:p14="http://schemas.microsoft.com/office/powerpoint/2010/main" val="242981204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105m</a:t>
            </a: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115m</a:t>
            </a:r>
          </a:p>
          <a:p>
            <a:pPr marL="0" lvl="0" indent="0" algn="l" rtl="0">
              <a:spcBef>
                <a:spcPts val="0"/>
              </a:spcBef>
              <a:spcAft>
                <a:spcPts val="0"/>
              </a:spcAft>
              <a:buNone/>
            </a:pPr>
            <a:endParaRPr sz="14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120m</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We have done four separate </a:t>
            </a:r>
            <a:r>
              <a:rPr lang="en-US" sz="1800" dirty="0" err="1">
                <a:latin typeface="Helvetica Neue"/>
                <a:ea typeface="Helvetica Neue"/>
                <a:cs typeface="Helvetica Neue"/>
                <a:sym typeface="Helvetica Neue"/>
              </a:rPr>
              <a:t>excercises</a:t>
            </a:r>
            <a:r>
              <a:rPr lang="en-US" sz="1800" dirty="0">
                <a:latin typeface="Helvetica Neue"/>
                <a:ea typeface="Helvetica Neue"/>
                <a:cs typeface="Helvetica Neue"/>
                <a:sym typeface="Helvetica Neue"/>
              </a:rPr>
              <a:t>… for some, this may be the first unit tests ever written</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What does it feel like we are missing?</a:t>
            </a:r>
            <a:endParaRPr sz="1800" dirty="0">
              <a:latin typeface="Helvetica Neue"/>
              <a:ea typeface="Helvetica Neue"/>
              <a:cs typeface="Helvetica Neue"/>
              <a:sym typeface="Helvetica Neue"/>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125m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Has anyone here </a:t>
            </a:r>
            <a:r>
              <a:rPr lang="en-US" sz="1800" dirty="0" err="1">
                <a:latin typeface="Helvetica Neue"/>
                <a:ea typeface="Helvetica Neue"/>
                <a:cs typeface="Helvetica Neue"/>
                <a:sym typeface="Helvetica Neue"/>
              </a:rPr>
              <a:t>misued</a:t>
            </a:r>
            <a:r>
              <a:rPr lang="en-US" sz="1800" dirty="0">
                <a:latin typeface="Helvetica Neue"/>
                <a:ea typeface="Helvetica Neue"/>
                <a:cs typeface="Helvetica Neue"/>
                <a:sym typeface="Helvetica Neue"/>
              </a:rPr>
              <a:t>, or heard someone else, the term “refactoring”?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Ensure all previous tests are still passing</a:t>
            </a:r>
          </a:p>
          <a:p>
            <a:pPr marL="0" lvl="0" indent="0" algn="l" rtl="0">
              <a:spcBef>
                <a:spcPts val="0"/>
              </a:spcBef>
              <a:spcAft>
                <a:spcPts val="0"/>
              </a:spcAft>
              <a:buNone/>
            </a:pPr>
            <a:r>
              <a:rPr lang="en-US" sz="1800" dirty="0">
                <a:latin typeface="Helvetica Neue"/>
                <a:ea typeface="Helvetica Neue"/>
                <a:cs typeface="Helvetica Neue"/>
                <a:sym typeface="Helvetica Neue"/>
              </a:rPr>
              <a:t>Clean up the code without adding new functionality</a:t>
            </a:r>
          </a:p>
          <a:p>
            <a:pPr marL="0" lvl="0" indent="0" algn="l" rtl="0">
              <a:spcBef>
                <a:spcPts val="0"/>
              </a:spcBef>
              <a:spcAft>
                <a:spcPts val="0"/>
              </a:spcAft>
              <a:buNone/>
            </a:pPr>
            <a:r>
              <a:rPr lang="en-US" sz="1800" dirty="0">
                <a:latin typeface="Helvetica Neue"/>
                <a:ea typeface="Helvetica Neue"/>
                <a:cs typeface="Helvetica Neue"/>
                <a:sym typeface="Helvetica Neue"/>
              </a:rPr>
              <a:t>Address readability, naming</a:t>
            </a:r>
          </a:p>
          <a:p>
            <a:pPr marL="0" lvl="0" indent="0" algn="l" rtl="0">
              <a:spcBef>
                <a:spcPts val="0"/>
              </a:spcBef>
              <a:spcAft>
                <a:spcPts val="0"/>
              </a:spcAft>
              <a:buNone/>
            </a:pPr>
            <a:r>
              <a:rPr lang="en-US" sz="1800" dirty="0">
                <a:latin typeface="Helvetica Neue"/>
                <a:ea typeface="Helvetica Neue"/>
                <a:cs typeface="Helvetica Neue"/>
                <a:sym typeface="Helvetica Neue"/>
              </a:rPr>
              <a:t>Remove duplication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Code changes during refactoring should NOT change external behavior of code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45998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been working on the Red-Green loop, but it feels like something is missing?</a:t>
            </a:r>
          </a:p>
          <a:p>
            <a:pPr marL="0" lvl="0" indent="0" algn="l" rtl="0">
              <a:spcBef>
                <a:spcPts val="0"/>
              </a:spcBef>
              <a:spcAft>
                <a:spcPts val="0"/>
              </a:spcAft>
              <a:buNone/>
            </a:pPr>
            <a:r>
              <a:rPr lang="en-US" dirty="0"/>
              <a:t>How does Refactoring tied into TDD?</a:t>
            </a: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0m : 135m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 how do we do this in production code?</a:t>
            </a:r>
          </a:p>
        </p:txBody>
      </p:sp>
    </p:spTree>
    <p:extLst>
      <p:ext uri="{BB962C8B-B14F-4D97-AF65-F5344CB8AC3E}">
        <p14:creationId xmlns:p14="http://schemas.microsoft.com/office/powerpoint/2010/main" val="144997267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98455709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145m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How could we refactor our code such that this is possible?</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What if not just multiples of 3 or 5, we decided if the number has a 3 or 5 in it, then it should Fizz or Buzz?</a:t>
            </a:r>
          </a:p>
        </p:txBody>
      </p:sp>
    </p:spTree>
    <p:extLst>
      <p:ext uri="{BB962C8B-B14F-4D97-AF65-F5344CB8AC3E}">
        <p14:creationId xmlns:p14="http://schemas.microsoft.com/office/powerpoint/2010/main" val="78617244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150m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Is anyone here familiar with design patterns?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Which design patterns could we use such that we could refactor a </a:t>
            </a:r>
            <a:r>
              <a:rPr lang="en-US" sz="1800" dirty="0" err="1"/>
              <a:t>FizzBuzz</a:t>
            </a:r>
            <a:r>
              <a:rPr lang="en-US" sz="1800" dirty="0"/>
              <a:t> solution to allow for Pops?</a:t>
            </a:r>
          </a:p>
        </p:txBody>
      </p:sp>
    </p:spTree>
    <p:extLst>
      <p:ext uri="{BB962C8B-B14F-4D97-AF65-F5344CB8AC3E}">
        <p14:creationId xmlns:p14="http://schemas.microsoft.com/office/powerpoint/2010/main" val="383226440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20m : 170m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Abstract Factory is a creational design pattern that lets you produce families of related objects without specifying their concrete classes.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creation into its own single responsibility</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Command is a behavioral design pattern that turns a request into a stand-alone object that contains all information about the request.</a:t>
            </a:r>
            <a:br>
              <a:rPr lang="en-US" sz="1800" dirty="0"/>
            </a:br>
            <a:r>
              <a:rPr lang="en-US" sz="1800" dirty="0"/>
              <a:t>This transformation lets you pass requests as a method arguments, delay or queue a request’s execution, and support undoable operations.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behavior </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Start out with 100% code coverage</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`yarn </a:t>
            </a:r>
            <a:r>
              <a:rPr lang="en-US" sz="1800" dirty="0" err="1"/>
              <a:t>test:coverage</a:t>
            </a:r>
            <a:r>
              <a:rPr lang="en-US" sz="1800" dirty="0"/>
              <a:t>`</a:t>
            </a:r>
          </a:p>
        </p:txBody>
      </p:sp>
    </p:spTree>
    <p:extLst>
      <p:ext uri="{BB962C8B-B14F-4D97-AF65-F5344CB8AC3E}">
        <p14:creationId xmlns:p14="http://schemas.microsoft.com/office/powerpoint/2010/main" val="27137258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175m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extLst>
      <p:ext uri="{BB962C8B-B14F-4D97-AF65-F5344CB8AC3E}">
        <p14:creationId xmlns:p14="http://schemas.microsoft.com/office/powerpoint/2010/main" val="352773723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8502545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187.5m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read this book?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I have read the first edition, but the second edition is all in JavaScript!</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195m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Does anyone here know what a code smell is?</a:t>
            </a:r>
          </a:p>
          <a:p>
            <a:pPr marL="0" lvl="0" indent="0" algn="l" rtl="0">
              <a:spcBef>
                <a:spcPts val="0"/>
              </a:spcBef>
              <a:spcAft>
                <a:spcPts val="0"/>
              </a:spcAft>
              <a:buNone/>
            </a:pPr>
            <a:r>
              <a:rPr lang="en-US" sz="1800" dirty="0">
                <a:latin typeface="Helvetica Neue"/>
                <a:ea typeface="Helvetica Neue"/>
                <a:cs typeface="Helvetica Neue"/>
                <a:sym typeface="Helvetica Neue"/>
              </a:rPr>
              <a:t>- Have you ever stumbled across a piece of code that made you do a double take? </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would we want to alter existing code to align with a design principle?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Can anyone here name a few design patterns, and talk about what problem it solves?</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197.5m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not “technically incorrect”, why change it?</a:t>
            </a: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205m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The first step in recovery is recognizing you have a problem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Why would each of these be a problem (aka a smell)</a:t>
            </a: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210m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Duplicate code: Identical or very similar code exists in more than one location.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Contrived complexity: Forced usage of over complicated design patterns where simpler design would suffice.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Shotgun surgery: A single change needs to be applied to multiple classes at the same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281435282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215m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Large class: a class that has grown too large. See God object.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Feature envy: a class that uses methods of another class excessively.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Inappropriate intimacy: a class that has dependencies on implementation details of another class.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Excessive use of literals: these should be coded as named constants, to improve readability and to avoid programming errors.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Additionally, literals can and should be externalized into resource files/scripts, or other data stores such as databases where possible, to facilitate localization of software if it is intended to be deployed in different regions.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Cyclomatic complexity: too many branches or loops; this may indicate a function needs to be broken up into smaller functions, or that it has potential for simplification.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36896542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220m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Too many parameters: a long list of parameters is hard to read, and makes calling and testing the function complicated.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It may indicate that the purpose of the function is ill-conceived and that the code should be refactored so responsibility is assigned in a more clean-cut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Long method: a method, function, or procedure that has grown too large.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identifiers: in particular, the use of naming conventions to provide disambiguation that should be implicit in the software architecture.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short identifiers: the name of a variable should reflect its function unless the function is obvious.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 return of data: a function or method that returns more than what each of its callers needs.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line of code: A line of code which is so long, making the code difficult to read, understand, debug, refactor, or even identify possibilities of software reuse.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20812836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225m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are ”safe proven steps”?</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230m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t>Read by Refactoring is a technique discussed and taught by Arlo </a:t>
            </a:r>
            <a:r>
              <a:rPr lang="en-US" sz="1400" dirty="0" err="1"/>
              <a:t>Belshee</a:t>
            </a:r>
            <a:r>
              <a:rPr lang="en-US" sz="1400" dirty="0"/>
              <a:t> (@</a:t>
            </a:r>
            <a:r>
              <a:rPr lang="en-US" sz="1400" dirty="0" err="1"/>
              <a:t>arlobelshee</a:t>
            </a:r>
            <a:r>
              <a:rPr lang="en-US" sz="1400" dirty="0"/>
              <a:t>) at Industrial Logic. Using this technique, reading code – to figure out what it does, to estimate the effort to modify it, etc. – turns into active refactoring of the code. You read the code by modifying it, nudging it into a clearer, more readable state. The key is you are leveraging your IDE’s built in refactoring functions and mastering the keyboard shortcuts in such a way that your insights of how the code can be improved translate immediately into modification of the code.</a:t>
            </a:r>
            <a:endParaRPr sz="1400" dirty="0"/>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The key to read by refactoring is the additive benefits of many small changes. Legacy code or unfamiliar code is too complex to allow discovery of big insights into how to make it better. Instead, small changes, made safely, step by step, transform code into a better state.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is a tight, quick, loop – limited only by the speed at which you have insights and refactor the code. Keep in mind, each loop is a small step. Maybe the first insight is to rename a method so it better describes what it does. That’s a check-in. Next, you inline a variable to increase readability. That’s a check-in. You’ll find yourself doing dozens of check-ins per hour. Each of them small, and each of them safe. Each of them easily rolled back if something goes wrong or you need change direction.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Tree>
    <p:extLst>
      <p:ext uri="{BB962C8B-B14F-4D97-AF65-F5344CB8AC3E}">
        <p14:creationId xmlns:p14="http://schemas.microsoft.com/office/powerpoint/2010/main" val="47793832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Rapid Development – Safe changes can be merged directly to master without code reviews and QA (mostly).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Every time you read code; you improve it. Examining code is no longer passive – you gain understanding of how it works, and you leave it better than you found 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Refactoring becomes ingrained in your culture – a part of your daily development flow and no longer a separate task you hope to get to some day.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new-found ease with refactoring leads to lower costs for refactoring and thus lower costs for design mistakes/changes. This allows for greater agility.</a:t>
            </a:r>
          </a:p>
        </p:txBody>
      </p:sp>
    </p:spTree>
    <p:extLst>
      <p:ext uri="{BB962C8B-B14F-4D97-AF65-F5344CB8AC3E}">
        <p14:creationId xmlns:p14="http://schemas.microsoft.com/office/powerpoint/2010/main" val="360634359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33632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265m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earlier,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This time, no looping</a:t>
            </a:r>
          </a:p>
        </p:txBody>
      </p:sp>
    </p:spTree>
    <p:extLst>
      <p:ext uri="{BB962C8B-B14F-4D97-AF65-F5344CB8AC3E}">
        <p14:creationId xmlns:p14="http://schemas.microsoft.com/office/powerpoint/2010/main" val="152204441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270m</a:t>
            </a:r>
          </a:p>
          <a:p>
            <a:pPr marL="0" lvl="0" indent="0" algn="l" rtl="0">
              <a:spcBef>
                <a:spcPts val="0"/>
              </a:spcBef>
              <a:spcAft>
                <a:spcPts val="0"/>
              </a:spcAft>
              <a:buNone/>
            </a:pPr>
            <a:endParaRPr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How was that implementation different than the rest of our Fizz Buzz solutions so far?</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267.5m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When we say unit test, what are testing?</a:t>
            </a:r>
          </a:p>
          <a:p>
            <a:pPr marL="0" lvl="0" indent="0" algn="l" rtl="0">
              <a:spcBef>
                <a:spcPts val="0"/>
              </a:spcBef>
              <a:spcAft>
                <a:spcPts val="0"/>
              </a:spcAft>
              <a:buNone/>
            </a:pPr>
            <a:r>
              <a:rPr lang="en-US" sz="1800" dirty="0">
                <a:latin typeface="Helvetica Neue"/>
                <a:ea typeface="Helvetica Neue"/>
                <a:cs typeface="Helvetica Neue"/>
                <a:sym typeface="Helvetica Neue"/>
              </a:rPr>
              <a:t>We want to create a shared vocabulary such that everyone understands what the “system” is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In addition, when we have dependencies, we can reference them as “collaborators” to the system</a:t>
            </a:r>
            <a:endParaRPr sz="1800" dirty="0">
              <a:latin typeface="Helvetica Neue"/>
              <a:ea typeface="Helvetica Neue"/>
              <a:cs typeface="Helvetica Neue"/>
              <a:sym typeface="Helvetica Neue"/>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270m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latin typeface="Garamond" panose="02020404030301010803" pitchFamily="18" charset="0"/>
              </a:rPr>
            </a:br>
            <a:r>
              <a:rPr lang="en-US" sz="1800" dirty="0">
                <a:latin typeface="Garamond" panose="02020404030301010803" pitchFamily="18" charset="0"/>
              </a:rPr>
              <a:t>Loose Coupling Saves Lives!</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Welcome to a controversial topic!</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err="1"/>
              <a:t>Wha'choo</a:t>
            </a:r>
            <a:r>
              <a:rPr lang="en-US" sz="1800" dirty="0"/>
              <a:t> </a:t>
            </a:r>
            <a:r>
              <a:rPr lang="en-US" sz="1800" dirty="0" err="1"/>
              <a:t>talkin</a:t>
            </a:r>
            <a:r>
              <a:rPr lang="en-US" sz="1800" dirty="0"/>
              <a:t>' 'bout, Willis?</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235m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earlier,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This time, no looping</a:t>
            </a:r>
          </a:p>
        </p:txBody>
      </p:sp>
    </p:spTree>
    <p:extLst>
      <p:ext uri="{BB962C8B-B14F-4D97-AF65-F5344CB8AC3E}">
        <p14:creationId xmlns:p14="http://schemas.microsoft.com/office/powerpoint/2010/main" val="358676443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573272144"/>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5821561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776413"/>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906036"/>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847463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640295"/>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308014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 id="2147483658" r:id="rId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00.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89.tiff"/><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0.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notesSlide" Target="../notesSlides/notesSlide11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4.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notesSlide" Target="../notesSlides/notesSlide1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5.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notesSlide" Target="../notesSlides/notesSlide11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47.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8.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48.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4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2.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4.xml.rels><?xml version="1.0" encoding="UTF-8" standalone="yes"?>
<Relationships xmlns="http://schemas.openxmlformats.org/package/2006/relationships"><Relationship Id="rId3" Type="http://schemas.openxmlformats.org/officeDocument/2006/relationships/image" Target="../media/image56.tiff"/><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60.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6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4.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5.xml.rels><?xml version="1.0" encoding="UTF-8" standalone="yes"?>
<Relationships xmlns="http://schemas.openxmlformats.org/package/2006/relationships"><Relationship Id="rId3" Type="http://schemas.openxmlformats.org/officeDocument/2006/relationships/image" Target="../media/image66.tiff"/><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67.png"/></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6.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77.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7.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78.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8.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79.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79.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1.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81.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82.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latin typeface="Dank Mono" pitchFamily="49" charset="77"/>
              </a:rPr>
              <a:t>DEV3LSOLUTIONS.COM</a:t>
            </a:r>
            <a:endParaRPr b="0" i="0" u="none" strike="noStrike" cap="none" dirty="0">
              <a:solidFill>
                <a:schemeClr val="lt1"/>
              </a:solidFill>
              <a:latin typeface="Dank Mono" pitchFamily="49"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How Big is a Test Method?</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lvl="0"/>
            <a:r>
              <a:rPr lang="en-US" sz="1400" dirty="0">
                <a:latin typeface="Garamond" panose="02020404030301010803" pitchFamily="18" charset="0"/>
              </a:rPr>
              <a:t>Multiple asserts might be a code smell</a:t>
            </a:r>
          </a:p>
          <a:p>
            <a:pPr lvl="0">
              <a:spcBef>
                <a:spcPts val="0"/>
              </a:spcBef>
            </a:pPr>
            <a:r>
              <a:rPr lang="en-US" sz="1400" dirty="0">
                <a:latin typeface="Garamond" panose="02020404030301010803" pitchFamily="18" charset="0"/>
              </a:rPr>
              <a:t>Could be too much in one test</a:t>
            </a:r>
          </a:p>
          <a:p>
            <a:pPr lvl="1">
              <a:spcBef>
                <a:spcPts val="0"/>
              </a:spcBef>
            </a:pPr>
            <a:r>
              <a:rPr lang="en-US" sz="1400" dirty="0">
                <a:latin typeface="Garamond" panose="02020404030301010803" pitchFamily="18" charset="0"/>
              </a:rPr>
              <a:t>Test functionality, not methods</a:t>
            </a:r>
          </a:p>
          <a:p>
            <a:pPr lvl="0">
              <a:spcBef>
                <a:spcPts val="0"/>
              </a:spcBef>
            </a:pPr>
            <a:r>
              <a:rPr lang="en-US" sz="1400" dirty="0">
                <a:latin typeface="Garamond" panose="02020404030301010803" pitchFamily="18" charset="0"/>
              </a:rPr>
              <a:t>Could suggest deficient design</a:t>
            </a:r>
          </a:p>
          <a:p>
            <a:pPr lvl="1">
              <a:spcBef>
                <a:spcPts val="0"/>
              </a:spcBef>
            </a:pPr>
            <a:r>
              <a:rPr lang="en-US" sz="1400" dirty="0">
                <a:latin typeface="Garamond" panose="02020404030301010803" pitchFamily="18" charset="0"/>
              </a:rPr>
              <a:t>Look to decouple behavior of classes under test</a:t>
            </a:r>
          </a:p>
          <a:p>
            <a:pPr lvl="0">
              <a:spcBef>
                <a:spcPts val="0"/>
              </a:spcBef>
            </a:pPr>
            <a:r>
              <a:rPr lang="en-US" sz="1400" dirty="0">
                <a:latin typeface="Garamond" panose="02020404030301010803" pitchFamily="18" charset="0"/>
              </a:rPr>
              <a:t>Underlying code may be linked</a:t>
            </a:r>
          </a:p>
          <a:p>
            <a:pPr lvl="1">
              <a:spcBef>
                <a:spcPts val="0"/>
              </a:spcBef>
            </a:pPr>
            <a:r>
              <a:rPr lang="en-US" sz="1400" dirty="0">
                <a:latin typeface="Garamond" panose="02020404030301010803" pitchFamily="18" charset="0"/>
              </a:rPr>
              <a:t>Look to combine into common assert method</a:t>
            </a:r>
          </a:p>
          <a:p>
            <a:pPr lvl="0">
              <a:spcBef>
                <a:spcPts val="0"/>
              </a:spcBef>
            </a:pPr>
            <a:r>
              <a:rPr lang="en-US" sz="1400" dirty="0">
                <a:latin typeface="Garamond" panose="02020404030301010803" pitchFamily="18" charset="0"/>
              </a:rPr>
              <a:t>One assert / test is a goal, not a rule</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8446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How Big is a Test Class?</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fontScale="85000" lnSpcReduction="10000"/>
          </a:bodyPr>
          <a:lstStyle/>
          <a:p>
            <a:pPr lvl="0">
              <a:lnSpc>
                <a:spcPct val="150000"/>
              </a:lnSpc>
            </a:pPr>
            <a:r>
              <a:rPr lang="en-US" dirty="0">
                <a:latin typeface="Garamond" panose="02020404030301010803" pitchFamily="18" charset="0"/>
              </a:rPr>
              <a:t>Generally one test class per production class</a:t>
            </a:r>
          </a:p>
          <a:p>
            <a:pPr lvl="0">
              <a:lnSpc>
                <a:spcPct val="150000"/>
              </a:lnSpc>
              <a:spcBef>
                <a:spcPts val="0"/>
              </a:spcBef>
            </a:pPr>
            <a:r>
              <a:rPr lang="en-US" dirty="0">
                <a:latin typeface="Garamond" panose="02020404030301010803" pitchFamily="18" charset="0"/>
              </a:rPr>
              <a:t>But you can create more than one if necessary...</a:t>
            </a:r>
          </a:p>
          <a:p>
            <a:pPr lvl="1">
              <a:lnSpc>
                <a:spcPct val="150000"/>
              </a:lnSpc>
              <a:spcBef>
                <a:spcPts val="0"/>
              </a:spcBef>
            </a:pPr>
            <a:r>
              <a:rPr lang="en-US" dirty="0">
                <a:latin typeface="Garamond" panose="02020404030301010803" pitchFamily="18" charset="0"/>
              </a:rPr>
              <a:t>Organize around common setup</a:t>
            </a:r>
          </a:p>
          <a:p>
            <a:pPr lvl="0">
              <a:lnSpc>
                <a:spcPct val="150000"/>
              </a:lnSpc>
              <a:spcBef>
                <a:spcPts val="0"/>
              </a:spcBef>
            </a:pPr>
            <a:r>
              <a:rPr lang="en-US" dirty="0">
                <a:latin typeface="Garamond" panose="02020404030301010803" pitchFamily="18" charset="0"/>
              </a:rPr>
              <a:t>Need for these multiple test “fixtures” might suggest the need for a redesign</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5608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The 10 Minute Rule</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fontScale="70000" lnSpcReduction="20000"/>
          </a:bodyPr>
          <a:lstStyle/>
          <a:p>
            <a:pPr lvl="0">
              <a:lnSpc>
                <a:spcPct val="150000"/>
              </a:lnSpc>
            </a:pPr>
            <a:r>
              <a:rPr lang="en-US" dirty="0">
                <a:latin typeface="Garamond" panose="02020404030301010803" pitchFamily="18" charset="0"/>
              </a:rPr>
              <a:t>TDD promotes consistent pacing</a:t>
            </a:r>
          </a:p>
          <a:p>
            <a:pPr lvl="1">
              <a:lnSpc>
                <a:spcPct val="150000"/>
              </a:lnSpc>
              <a:spcBef>
                <a:spcPts val="0"/>
              </a:spcBef>
            </a:pPr>
            <a:r>
              <a:rPr lang="en-US" dirty="0">
                <a:latin typeface="Garamond" panose="02020404030301010803" pitchFamily="18" charset="0"/>
              </a:rPr>
              <a:t>Expect a green bar at least every 10 minutes</a:t>
            </a:r>
          </a:p>
          <a:p>
            <a:pPr lvl="1">
              <a:lnSpc>
                <a:spcPct val="150000"/>
              </a:lnSpc>
              <a:spcBef>
                <a:spcPts val="0"/>
              </a:spcBef>
            </a:pPr>
            <a:r>
              <a:rPr lang="en-US" dirty="0">
                <a:latin typeface="Garamond" panose="02020404030301010803" pitchFamily="18" charset="0"/>
              </a:rPr>
              <a:t>Otherwise you kill the pace</a:t>
            </a:r>
          </a:p>
          <a:p>
            <a:pPr lvl="0">
              <a:lnSpc>
                <a:spcPct val="150000"/>
              </a:lnSpc>
              <a:spcBef>
                <a:spcPts val="0"/>
              </a:spcBef>
            </a:pPr>
            <a:r>
              <a:rPr lang="en-US" dirty="0">
                <a:latin typeface="Garamond" panose="02020404030301010803" pitchFamily="18" charset="0"/>
              </a:rPr>
              <a:t>Resist firing up the debugger on your code</a:t>
            </a:r>
          </a:p>
          <a:p>
            <a:pPr lvl="0">
              <a:lnSpc>
                <a:spcPct val="150000"/>
              </a:lnSpc>
              <a:spcBef>
                <a:spcPts val="0"/>
              </a:spcBef>
            </a:pPr>
            <a:r>
              <a:rPr lang="en-US" dirty="0">
                <a:latin typeface="Garamond" panose="02020404030301010803" pitchFamily="18" charset="0"/>
              </a:rPr>
              <a:t>A good tactic:</a:t>
            </a:r>
          </a:p>
          <a:p>
            <a:pPr lvl="1">
              <a:lnSpc>
                <a:spcPct val="150000"/>
              </a:lnSpc>
              <a:spcBef>
                <a:spcPts val="0"/>
              </a:spcBef>
            </a:pPr>
            <a:r>
              <a:rPr lang="en-US" dirty="0">
                <a:latin typeface="Garamond" panose="02020404030301010803" pitchFamily="18" charset="0"/>
              </a:rPr>
              <a:t>Discard all new code since the last green bar</a:t>
            </a:r>
          </a:p>
          <a:p>
            <a:pPr lvl="1">
              <a:lnSpc>
                <a:spcPct val="150000"/>
              </a:lnSpc>
              <a:spcBef>
                <a:spcPts val="0"/>
              </a:spcBef>
            </a:pPr>
            <a:r>
              <a:rPr lang="en-US" dirty="0">
                <a:latin typeface="Garamond" panose="02020404030301010803" pitchFamily="18" charset="0"/>
              </a:rPr>
              <a:t>Start over, taking even smaller steps</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60754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10 Minute Rule Implications</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lvl="0">
              <a:lnSpc>
                <a:spcPct val="150000"/>
              </a:lnSpc>
            </a:pPr>
            <a:r>
              <a:rPr lang="en-US" dirty="0">
                <a:latin typeface="Garamond" panose="02020404030301010803" pitchFamily="18" charset="0"/>
              </a:rPr>
              <a:t>Tests must run fast</a:t>
            </a:r>
          </a:p>
          <a:p>
            <a:pPr lvl="0">
              <a:lnSpc>
                <a:spcPct val="150000"/>
              </a:lnSpc>
              <a:spcBef>
                <a:spcPts val="0"/>
              </a:spcBef>
            </a:pPr>
            <a:r>
              <a:rPr lang="en-US" dirty="0">
                <a:latin typeface="Garamond" panose="02020404030301010803" pitchFamily="18" charset="0"/>
              </a:rPr>
              <a:t>Rapid feedback is critical to TDD</a:t>
            </a:r>
          </a:p>
          <a:p>
            <a:pPr lvl="0">
              <a:lnSpc>
                <a:spcPct val="150000"/>
              </a:lnSpc>
              <a:spcBef>
                <a:spcPts val="0"/>
              </a:spcBef>
            </a:pPr>
            <a:r>
              <a:rPr lang="en-US" dirty="0">
                <a:latin typeface="Garamond" panose="02020404030301010803" pitchFamily="18" charset="0"/>
              </a:rPr>
              <a:t>Many TDD systems run thousands of tests in under 3 minutes</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63593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If Your Tests Run </a:t>
            </a:r>
            <a:r>
              <a:rPr lang="en-US" dirty="0" err="1">
                <a:latin typeface="Dank Mono" pitchFamily="49" charset="77"/>
              </a:rPr>
              <a:t>Sloooooww</a:t>
            </a:r>
            <a:endParaRPr lang="en-US" dirty="0">
              <a:latin typeface="Dank Mono" pitchFamily="49" charset="77"/>
            </a:endParaRP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Look at pervasive bad dependencies</a:t>
            </a:r>
          </a:p>
          <a:p>
            <a:pPr lvl="1">
              <a:lnSpc>
                <a:spcPct val="150000"/>
              </a:lnSpc>
              <a:spcBef>
                <a:spcPts val="0"/>
              </a:spcBef>
            </a:pPr>
            <a:r>
              <a:rPr lang="en-US" dirty="0">
                <a:latin typeface="Garamond" panose="02020404030301010803" pitchFamily="18" charset="0"/>
              </a:rPr>
              <a:t>Usually Database, File or other external IO</a:t>
            </a:r>
          </a:p>
          <a:p>
            <a:pPr lvl="0">
              <a:lnSpc>
                <a:spcPct val="150000"/>
              </a:lnSpc>
              <a:spcBef>
                <a:spcPts val="0"/>
              </a:spcBef>
            </a:pPr>
            <a:r>
              <a:rPr lang="en-US" dirty="0">
                <a:latin typeface="Garamond" panose="02020404030301010803" pitchFamily="18" charset="0"/>
              </a:rPr>
              <a:t>Improve design</a:t>
            </a:r>
          </a:p>
          <a:p>
            <a:pPr lvl="1">
              <a:lnSpc>
                <a:spcPct val="150000"/>
              </a:lnSpc>
              <a:spcBef>
                <a:spcPts val="0"/>
              </a:spcBef>
            </a:pPr>
            <a:r>
              <a:rPr lang="en-US" dirty="0">
                <a:latin typeface="Garamond" panose="02020404030301010803" pitchFamily="18" charset="0"/>
              </a:rPr>
              <a:t>Corral Data Access code</a:t>
            </a:r>
          </a:p>
          <a:p>
            <a:pPr lvl="1">
              <a:lnSpc>
                <a:spcPct val="150000"/>
              </a:lnSpc>
              <a:spcBef>
                <a:spcPts val="0"/>
              </a:spcBef>
            </a:pPr>
            <a:r>
              <a:rPr lang="en-US" dirty="0">
                <a:latin typeface="Garamond" panose="02020404030301010803" pitchFamily="18" charset="0"/>
              </a:rPr>
              <a:t>Introduce mocking where needed</a:t>
            </a:r>
          </a:p>
          <a:p>
            <a:pPr lvl="0">
              <a:lnSpc>
                <a:spcPct val="150000"/>
              </a:lnSpc>
              <a:spcBef>
                <a:spcPts val="0"/>
              </a:spcBef>
            </a:pPr>
            <a:r>
              <a:rPr lang="en-US" dirty="0">
                <a:latin typeface="Garamond" panose="02020404030301010803" pitchFamily="18" charset="0"/>
              </a:rPr>
              <a:t>Concession:  run subsets of tests</a:t>
            </a:r>
          </a:p>
          <a:p>
            <a:pPr lvl="1">
              <a:lnSpc>
                <a:spcPct val="150000"/>
              </a:lnSpc>
              <a:spcBef>
                <a:spcPts val="0"/>
              </a:spcBef>
            </a:pPr>
            <a:r>
              <a:rPr lang="en-US" dirty="0">
                <a:latin typeface="Garamond" panose="02020404030301010803" pitchFamily="18" charset="0"/>
              </a:rPr>
              <a:t>Run at the largest possible scope</a:t>
            </a:r>
          </a:p>
          <a:p>
            <a:pPr lvl="1">
              <a:lnSpc>
                <a:spcPct val="150000"/>
              </a:lnSpc>
              <a:spcBef>
                <a:spcPts val="0"/>
              </a:spcBef>
            </a:pPr>
            <a:r>
              <a:rPr lang="en-US" dirty="0">
                <a:latin typeface="Garamond" panose="02020404030301010803" pitchFamily="18" charset="0"/>
              </a:rPr>
              <a:t>Isolate certain kinds of tests</a:t>
            </a:r>
          </a:p>
          <a:p>
            <a:pPr lvl="1">
              <a:lnSpc>
                <a:spcPct val="150000"/>
              </a:lnSpc>
              <a:spcBef>
                <a:spcPts val="0"/>
              </a:spcBef>
            </a:pPr>
            <a:r>
              <a:rPr lang="en-US" dirty="0">
                <a:latin typeface="Garamond" panose="02020404030301010803" pitchFamily="18" charset="0"/>
              </a:rPr>
              <a:t>Increases Risk</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7831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Testing Private Behavior</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lvl="0">
              <a:lnSpc>
                <a:spcPct val="150000"/>
              </a:lnSpc>
            </a:pPr>
            <a:r>
              <a:rPr lang="en-US" dirty="0">
                <a:latin typeface="Garamond" panose="02020404030301010803" pitchFamily="18" charset="0"/>
              </a:rPr>
              <a:t>Often suggests need for redesign</a:t>
            </a:r>
          </a:p>
          <a:p>
            <a:pPr lvl="0">
              <a:lnSpc>
                <a:spcPct val="150000"/>
              </a:lnSpc>
              <a:spcBef>
                <a:spcPts val="0"/>
              </a:spcBef>
            </a:pPr>
            <a:r>
              <a:rPr lang="en-US" dirty="0">
                <a:latin typeface="Garamond" panose="02020404030301010803" pitchFamily="18" charset="0"/>
              </a:rPr>
              <a:t>Private methods become public tested methods on another class</a:t>
            </a:r>
          </a:p>
          <a:p>
            <a:pPr lvl="0">
              <a:lnSpc>
                <a:spcPct val="150000"/>
              </a:lnSpc>
              <a:spcBef>
                <a:spcPts val="0"/>
              </a:spcBef>
            </a:pPr>
            <a:r>
              <a:rPr lang="en-US" dirty="0">
                <a:latin typeface="Garamond" panose="02020404030301010803" pitchFamily="18" charset="0"/>
              </a:rPr>
              <a:t>If absolutely necessary, relax access specifier</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117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Testing Private Data</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lnSpcReduction="10000"/>
          </a:bodyPr>
          <a:lstStyle/>
          <a:p>
            <a:pPr lvl="0">
              <a:lnSpc>
                <a:spcPct val="150000"/>
              </a:lnSpc>
            </a:pPr>
            <a:r>
              <a:rPr lang="en-US" dirty="0">
                <a:latin typeface="Garamond" panose="02020404030301010803" pitchFamily="18" charset="0"/>
              </a:rPr>
              <a:t>Verifying behavior requires inspecting state</a:t>
            </a:r>
          </a:p>
          <a:p>
            <a:pPr lvl="0">
              <a:lnSpc>
                <a:spcPct val="150000"/>
              </a:lnSpc>
              <a:spcBef>
                <a:spcPts val="0"/>
              </a:spcBef>
            </a:pPr>
            <a:r>
              <a:rPr lang="en-US" dirty="0">
                <a:latin typeface="Garamond" panose="02020404030301010803" pitchFamily="18" charset="0"/>
              </a:rPr>
              <a:t>Sometimes you wouldn’t normally expose this state</a:t>
            </a:r>
          </a:p>
          <a:p>
            <a:pPr lvl="0">
              <a:lnSpc>
                <a:spcPct val="150000"/>
              </a:lnSpc>
              <a:spcBef>
                <a:spcPts val="0"/>
              </a:spcBef>
            </a:pPr>
            <a:r>
              <a:rPr lang="en-US" dirty="0">
                <a:latin typeface="Garamond" panose="02020404030301010803" pitchFamily="18" charset="0"/>
              </a:rPr>
              <a:t>Relax access specifier</a:t>
            </a:r>
          </a:p>
          <a:p>
            <a:pPr lvl="1">
              <a:lnSpc>
                <a:spcPct val="150000"/>
              </a:lnSpc>
              <a:spcBef>
                <a:spcPts val="0"/>
              </a:spcBef>
            </a:pPr>
            <a:r>
              <a:rPr lang="en-US" dirty="0">
                <a:latin typeface="Garamond" panose="02020404030301010803" pitchFamily="18" charset="0"/>
              </a:rPr>
              <a:t>No worries - we have tests!</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95474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7"/>
        <p:cNvGrpSpPr/>
        <p:nvPr/>
      </p:nvGrpSpPr>
      <p:grpSpPr>
        <a:xfrm>
          <a:off x="0" y="0"/>
          <a:ext cx="0" cy="0"/>
          <a:chOff x="0" y="0"/>
          <a:chExt cx="0" cy="0"/>
        </a:xfrm>
      </p:grpSpPr>
      <p:sp useBgFill="1">
        <p:nvSpPr>
          <p:cNvPr id="792" name="Rectangle 8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3" name="Picture 789">
            <a:extLst>
              <a:ext uri="{FF2B5EF4-FFF2-40B4-BE49-F238E27FC236}">
                <a16:creationId xmlns:a16="http://schemas.microsoft.com/office/drawing/2014/main" id="{B0FF1A96-EC08-448D-995A-4981728F9DFA}"/>
              </a:ext>
            </a:extLst>
          </p:cNvPr>
          <p:cNvPicPr>
            <a:picLocks noChangeAspect="1"/>
          </p:cNvPicPr>
          <p:nvPr/>
        </p:nvPicPr>
        <p:blipFill rotWithShape="1">
          <a:blip r:embed="rId3"/>
          <a:srcRect/>
          <a:stretch/>
        </p:blipFill>
        <p:spPr>
          <a:xfrm>
            <a:off x="-2285" y="10"/>
            <a:ext cx="9143999" cy="5143490"/>
          </a:xfrm>
          <a:prstGeom prst="rect">
            <a:avLst/>
          </a:prstGeom>
        </p:spPr>
      </p:pic>
      <p:sp>
        <p:nvSpPr>
          <p:cNvPr id="794" name="Rectangle 9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Google Shape;788;p121"/>
          <p:cNvSpPr txBox="1">
            <a:spLocks noGrp="1"/>
          </p:cNvSpPr>
          <p:nvPr>
            <p:ph type="title"/>
          </p:nvPr>
        </p:nvSpPr>
        <p:spPr>
          <a:xfrm>
            <a:off x="2937754" y="4314292"/>
            <a:ext cx="5583677" cy="751377"/>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kern="1200" dirty="0">
                <a:latin typeface="Dank Mono" pitchFamily="49" charset="77"/>
                <a:ea typeface="+mj-ea"/>
                <a:cs typeface="+mj-cs"/>
              </a:rPr>
              <a:t>LEGACY CODE &amp; TDD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88"/>
                                        </p:tgtEl>
                                        <p:attrNameLst>
                                          <p:attrName>style.visibility</p:attrName>
                                        </p:attrNameLst>
                                      </p:cBhvr>
                                      <p:to>
                                        <p:strVal val="visible"/>
                                      </p:to>
                                    </p:set>
                                    <p:animEffect transition="in" filter="fade">
                                      <p:cBhvr>
                                        <p:cTn id="7" dur="700"/>
                                        <p:tgtEl>
                                          <p:spTgt spid="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p:bld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2"/>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795;p122">
            <a:extLst>
              <a:ext uri="{FF2B5EF4-FFF2-40B4-BE49-F238E27FC236}">
                <a16:creationId xmlns:a16="http://schemas.microsoft.com/office/drawing/2014/main" id="{009059F8-E90E-8047-96C0-D5967AC96854}"/>
              </a:ext>
            </a:extLst>
          </p:cNvPr>
          <p:cNvSpPr txBox="1">
            <a:spLocks noGrp="1"/>
          </p:cNvSpPr>
          <p:nvPr>
            <p:ph type="title"/>
          </p:nvPr>
        </p:nvSpPr>
        <p:spPr>
          <a:xfrm>
            <a:off x="852297" y="376515"/>
            <a:ext cx="4629946" cy="1241613"/>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dirty="0">
                <a:latin typeface="Dank Mono" pitchFamily="49" charset="77"/>
              </a:rPr>
              <a:t>It’s a Catch-22</a:t>
            </a:r>
          </a:p>
        </p:txBody>
      </p:sp>
      <p:sp>
        <p:nvSpPr>
          <p:cNvPr id="13" name="Google Shape;794;p122">
            <a:extLst>
              <a:ext uri="{FF2B5EF4-FFF2-40B4-BE49-F238E27FC236}">
                <a16:creationId xmlns:a16="http://schemas.microsoft.com/office/drawing/2014/main" id="{02772AF3-E256-3549-9EDE-DB24C23C4F0C}"/>
              </a:ext>
            </a:extLst>
          </p:cNvPr>
          <p:cNvSpPr txBox="1">
            <a:spLocks noGrp="1"/>
          </p:cNvSpPr>
          <p:nvPr>
            <p:ph type="body" idx="1"/>
          </p:nvPr>
        </p:nvSpPr>
        <p:spPr>
          <a:xfrm>
            <a:off x="852297" y="1806388"/>
            <a:ext cx="4629947" cy="2651312"/>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sz="1500" dirty="0">
                <a:latin typeface="Garamond" panose="02020404030301010803" pitchFamily="18" charset="0"/>
              </a:rPr>
              <a:t>Existing systems do not have tests</a:t>
            </a:r>
          </a:p>
          <a:p>
            <a:pPr marL="457200" lvl="0" indent="-342900" rtl="0">
              <a:spcBef>
                <a:spcPts val="0"/>
              </a:spcBef>
              <a:spcAft>
                <a:spcPts val="0"/>
              </a:spcAft>
              <a:buSzPts val="1800"/>
              <a:buChar char="•"/>
            </a:pPr>
            <a:r>
              <a:rPr lang="en-US" sz="1500" dirty="0">
                <a:latin typeface="Garamond" panose="02020404030301010803" pitchFamily="18" charset="0"/>
              </a:rPr>
              <a:t>We need tests in order to change code</a:t>
            </a:r>
          </a:p>
          <a:p>
            <a:pPr marL="457200" lvl="0" indent="-342900" rtl="0">
              <a:spcBef>
                <a:spcPts val="0"/>
              </a:spcBef>
              <a:spcAft>
                <a:spcPts val="0"/>
              </a:spcAft>
              <a:buSzPts val="1800"/>
              <a:buChar char="•"/>
            </a:pPr>
            <a:r>
              <a:rPr lang="en-US" sz="1500" dirty="0">
                <a:latin typeface="Garamond" panose="02020404030301010803" pitchFamily="18" charset="0"/>
              </a:rPr>
              <a:t>In order to write tests, we often need to change code</a:t>
            </a:r>
          </a:p>
        </p:txBody>
      </p:sp>
      <p:pic>
        <p:nvPicPr>
          <p:cNvPr id="10" name="Picture 2">
            <a:extLst>
              <a:ext uri="{FF2B5EF4-FFF2-40B4-BE49-F238E27FC236}">
                <a16:creationId xmlns:a16="http://schemas.microsoft.com/office/drawing/2014/main" id="{EB3B143B-4CD0-C047-8765-EE24E0ECA5B5}"/>
              </a:ext>
            </a:extLst>
          </p:cNvPr>
          <p:cNvPicPr>
            <a:picLocks noChangeAspect="1" noChangeArrowheads="1"/>
          </p:cNvPicPr>
          <p:nvPr/>
        </p:nvPicPr>
        <p:blipFill rotWithShape="1">
          <a:blip r:embed="rId3"/>
          <a:srcRect l="6822" r="9055" b="1"/>
          <a:stretch/>
        </p:blipFill>
        <p:spPr bwMode="auto">
          <a:xfrm>
            <a:off x="6086475" y="-9386"/>
            <a:ext cx="3057525" cy="481397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804587"/>
            <a:ext cx="9143998" cy="346330"/>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4804586"/>
            <a:ext cx="3057523" cy="3482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98900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24EBD5DA-D205-984D-98F1-16CE156BF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F4CAC981-CFB9-9A47-A7EC-80BF81E73F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1A4F82F-A970-5240-923F-FCE58CEA6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A65FEB27-5551-9C4A-91E6-67756C8DC2D1}"/>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Introducing Unit Tests to Legacy Code</a:t>
            </a:r>
          </a:p>
        </p:txBody>
      </p:sp>
      <p:sp>
        <p:nvSpPr>
          <p:cNvPr id="13" name="Google Shape;794;p122">
            <a:extLst>
              <a:ext uri="{FF2B5EF4-FFF2-40B4-BE49-F238E27FC236}">
                <a16:creationId xmlns:a16="http://schemas.microsoft.com/office/drawing/2014/main" id="{5A9768B8-5934-8144-8FD3-2CB4DF083908}"/>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Identify change points</a:t>
            </a:r>
          </a:p>
          <a:p>
            <a:pPr lvl="1">
              <a:lnSpc>
                <a:spcPct val="150000"/>
              </a:lnSpc>
              <a:spcBef>
                <a:spcPts val="0"/>
              </a:spcBef>
            </a:pPr>
            <a:r>
              <a:rPr lang="en-US" dirty="0">
                <a:latin typeface="Garamond" panose="02020404030301010803" pitchFamily="18" charset="0"/>
              </a:rPr>
              <a:t>Requires good understanding of system design</a:t>
            </a:r>
          </a:p>
          <a:p>
            <a:pPr lvl="0">
              <a:lnSpc>
                <a:spcPct val="150000"/>
              </a:lnSpc>
              <a:spcBef>
                <a:spcPts val="0"/>
              </a:spcBef>
            </a:pPr>
            <a:r>
              <a:rPr lang="en-US" dirty="0">
                <a:latin typeface="Garamond" panose="02020404030301010803" pitchFamily="18" charset="0"/>
              </a:rPr>
              <a:t>Find test points</a:t>
            </a:r>
          </a:p>
          <a:p>
            <a:pPr lvl="1">
              <a:lnSpc>
                <a:spcPct val="150000"/>
              </a:lnSpc>
              <a:spcBef>
                <a:spcPts val="0"/>
              </a:spcBef>
            </a:pPr>
            <a:r>
              <a:rPr lang="en-US" dirty="0">
                <a:latin typeface="Garamond" panose="02020404030301010803" pitchFamily="18" charset="0"/>
              </a:rPr>
              <a:t>Based on analysis of effects</a:t>
            </a:r>
          </a:p>
          <a:p>
            <a:pPr lvl="0">
              <a:lnSpc>
                <a:spcPct val="150000"/>
              </a:lnSpc>
              <a:spcBef>
                <a:spcPts val="0"/>
              </a:spcBef>
            </a:pPr>
            <a:r>
              <a:rPr lang="en-US" dirty="0">
                <a:latin typeface="Garamond" panose="02020404030301010803" pitchFamily="18" charset="0"/>
              </a:rPr>
              <a:t>Break dependencies using safe refactoring techniques</a:t>
            </a:r>
          </a:p>
          <a:p>
            <a:pPr lvl="0">
              <a:lnSpc>
                <a:spcPct val="150000"/>
              </a:lnSpc>
              <a:spcBef>
                <a:spcPts val="0"/>
              </a:spcBef>
            </a:pPr>
            <a:r>
              <a:rPr lang="en-US" dirty="0">
                <a:latin typeface="Garamond" panose="02020404030301010803" pitchFamily="18" charset="0"/>
              </a:rPr>
              <a:t>Write tests</a:t>
            </a:r>
          </a:p>
          <a:p>
            <a:pPr lvl="0">
              <a:lnSpc>
                <a:spcPct val="150000"/>
              </a:lnSpc>
              <a:spcBef>
                <a:spcPts val="0"/>
              </a:spcBef>
            </a:pPr>
            <a:r>
              <a:rPr lang="en-US" dirty="0">
                <a:latin typeface="Garamond" panose="02020404030301010803" pitchFamily="18" charset="0"/>
              </a:rPr>
              <a:t>Make changes and refactor</a:t>
            </a:r>
          </a:p>
        </p:txBody>
      </p:sp>
    </p:spTree>
    <p:extLst>
      <p:ext uri="{BB962C8B-B14F-4D97-AF65-F5344CB8AC3E}">
        <p14:creationId xmlns:p14="http://schemas.microsoft.com/office/powerpoint/2010/main" val="32659536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05800270-E2B9-3F4F-95BD-89A1A028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CEF90ABE-D697-4844-BAA8-7EAC19E28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B25D302-86BA-0540-8DC4-56E2270C7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84FDBC51-B3CE-B14D-8CB7-17FB386AE756}"/>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lvl="0"/>
            <a:r>
              <a:rPr lang="en-US" dirty="0">
                <a:latin typeface="Dank Mono" pitchFamily="49" charset="77"/>
              </a:rPr>
              <a:t>Effects Analysis</a:t>
            </a:r>
          </a:p>
        </p:txBody>
      </p:sp>
      <p:sp>
        <p:nvSpPr>
          <p:cNvPr id="13" name="Google Shape;794;p122">
            <a:extLst>
              <a:ext uri="{FF2B5EF4-FFF2-40B4-BE49-F238E27FC236}">
                <a16:creationId xmlns:a16="http://schemas.microsoft.com/office/drawing/2014/main" id="{5C9B5138-71B8-C245-AE77-F04FA52C0C7A}"/>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47500" lnSpcReduction="20000"/>
          </a:bodyPr>
          <a:lstStyle/>
          <a:p>
            <a:pPr lvl="0">
              <a:lnSpc>
                <a:spcPct val="150000"/>
              </a:lnSpc>
            </a:pPr>
            <a:r>
              <a:rPr lang="en-US" dirty="0">
                <a:latin typeface="Garamond" panose="02020404030301010803" pitchFamily="18" charset="0"/>
              </a:rPr>
              <a:t>Identify method that will change</a:t>
            </a:r>
          </a:p>
          <a:p>
            <a:pPr lvl="1">
              <a:lnSpc>
                <a:spcPct val="150000"/>
              </a:lnSpc>
              <a:spcBef>
                <a:spcPts val="0"/>
              </a:spcBef>
            </a:pPr>
            <a:r>
              <a:rPr lang="en-US" dirty="0">
                <a:latin typeface="Garamond" panose="02020404030301010803" pitchFamily="18" charset="0"/>
              </a:rPr>
              <a:t>If it has a return value, examine its callers</a:t>
            </a:r>
          </a:p>
          <a:p>
            <a:pPr lvl="0">
              <a:lnSpc>
                <a:spcPct val="150000"/>
              </a:lnSpc>
              <a:spcBef>
                <a:spcPts val="0"/>
              </a:spcBef>
            </a:pPr>
            <a:r>
              <a:rPr lang="en-US" dirty="0">
                <a:latin typeface="Garamond" panose="02020404030301010803" pitchFamily="18" charset="0"/>
              </a:rPr>
              <a:t>Determine if it modifies any values</a:t>
            </a:r>
          </a:p>
          <a:p>
            <a:pPr lvl="1">
              <a:lnSpc>
                <a:spcPct val="150000"/>
              </a:lnSpc>
              <a:spcBef>
                <a:spcPts val="0"/>
              </a:spcBef>
            </a:pPr>
            <a:r>
              <a:rPr lang="en-US" dirty="0">
                <a:latin typeface="Garamond" panose="02020404030301010803" pitchFamily="18" charset="0"/>
              </a:rPr>
              <a:t>If so, examine methods that use those values</a:t>
            </a:r>
          </a:p>
          <a:p>
            <a:pPr lvl="1">
              <a:lnSpc>
                <a:spcPct val="150000"/>
              </a:lnSpc>
              <a:spcBef>
                <a:spcPts val="0"/>
              </a:spcBef>
            </a:pPr>
            <a:r>
              <a:rPr lang="en-US" dirty="0">
                <a:latin typeface="Garamond" panose="02020404030301010803" pitchFamily="18" charset="0"/>
              </a:rPr>
              <a:t>Also examine methods that use those methods</a:t>
            </a:r>
          </a:p>
          <a:p>
            <a:pPr lvl="1">
              <a:lnSpc>
                <a:spcPct val="150000"/>
              </a:lnSpc>
              <a:spcBef>
                <a:spcPts val="0"/>
              </a:spcBef>
            </a:pPr>
            <a:r>
              <a:rPr lang="en-US" dirty="0">
                <a:latin typeface="Garamond" panose="02020404030301010803" pitchFamily="18" charset="0"/>
              </a:rPr>
              <a:t>Make sure you examine super/subclasses</a:t>
            </a:r>
          </a:p>
          <a:p>
            <a:pPr lvl="0">
              <a:lnSpc>
                <a:spcPct val="150000"/>
              </a:lnSpc>
              <a:spcBef>
                <a:spcPts val="0"/>
              </a:spcBef>
            </a:pPr>
            <a:r>
              <a:rPr lang="en-US" dirty="0">
                <a:latin typeface="Garamond" panose="02020404030301010803" pitchFamily="18" charset="0"/>
              </a:rPr>
              <a:t>Examine parameters to the methods</a:t>
            </a:r>
          </a:p>
          <a:p>
            <a:pPr lvl="0">
              <a:lnSpc>
                <a:spcPct val="150000"/>
              </a:lnSpc>
              <a:spcBef>
                <a:spcPts val="0"/>
              </a:spcBef>
            </a:pPr>
            <a:r>
              <a:rPr lang="en-US" dirty="0">
                <a:latin typeface="Garamond" panose="02020404030301010803" pitchFamily="18" charset="0"/>
              </a:rPr>
              <a:t>Examine global variables and static data modified in any of the identified methods</a:t>
            </a:r>
          </a:p>
        </p:txBody>
      </p:sp>
    </p:spTree>
    <p:extLst>
      <p:ext uri="{BB962C8B-B14F-4D97-AF65-F5344CB8AC3E}">
        <p14:creationId xmlns:p14="http://schemas.microsoft.com/office/powerpoint/2010/main" val="184708486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05800270-E2B9-3F4F-95BD-89A1A028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CEF90ABE-D697-4844-BAA8-7EAC19E28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B25D302-86BA-0540-8DC4-56E2270C7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84FDBC51-B3CE-B14D-8CB7-17FB386AE756}"/>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lvl="0"/>
            <a:r>
              <a:rPr lang="en-US" dirty="0">
                <a:latin typeface="Dank Mono" pitchFamily="49" charset="77"/>
              </a:rPr>
              <a:t>Breaking Dependencies</a:t>
            </a:r>
          </a:p>
        </p:txBody>
      </p:sp>
      <p:sp>
        <p:nvSpPr>
          <p:cNvPr id="13" name="Google Shape;794;p122">
            <a:extLst>
              <a:ext uri="{FF2B5EF4-FFF2-40B4-BE49-F238E27FC236}">
                <a16:creationId xmlns:a16="http://schemas.microsoft.com/office/drawing/2014/main" id="{5C9B5138-71B8-C245-AE77-F04FA52C0C7A}"/>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Two reasons to break dependencies when putting tests into place</a:t>
            </a:r>
          </a:p>
          <a:p>
            <a:pPr lvl="1">
              <a:lnSpc>
                <a:spcPct val="150000"/>
              </a:lnSpc>
              <a:spcBef>
                <a:spcPts val="0"/>
              </a:spcBef>
            </a:pPr>
            <a:r>
              <a:rPr lang="en-US" dirty="0">
                <a:latin typeface="Garamond" panose="02020404030301010803" pitchFamily="18" charset="0"/>
              </a:rPr>
              <a:t>To sense - when we can’t access computation results</a:t>
            </a:r>
          </a:p>
          <a:p>
            <a:pPr lvl="1">
              <a:lnSpc>
                <a:spcPct val="150000"/>
              </a:lnSpc>
              <a:spcBef>
                <a:spcPts val="0"/>
              </a:spcBef>
            </a:pPr>
            <a:r>
              <a:rPr lang="en-US" dirty="0">
                <a:latin typeface="Garamond" panose="02020404030301010803" pitchFamily="18" charset="0"/>
              </a:rPr>
              <a:t>To separate - when we can’t get code to run in a test harness</a:t>
            </a:r>
          </a:p>
          <a:p>
            <a:pPr lvl="0">
              <a:lnSpc>
                <a:spcPct val="150000"/>
              </a:lnSpc>
              <a:spcBef>
                <a:spcPts val="0"/>
              </a:spcBef>
            </a:pPr>
            <a:r>
              <a:rPr lang="en-US" dirty="0">
                <a:latin typeface="Garamond" panose="02020404030301010803" pitchFamily="18" charset="0"/>
              </a:rPr>
              <a:t>Primary technique - fake collaborators</a:t>
            </a:r>
          </a:p>
          <a:p>
            <a:pPr lvl="1">
              <a:lnSpc>
                <a:spcPct val="150000"/>
              </a:lnSpc>
              <a:spcBef>
                <a:spcPts val="0"/>
              </a:spcBef>
            </a:pPr>
            <a:r>
              <a:rPr lang="en-US" dirty="0">
                <a:latin typeface="Garamond" panose="02020404030301010803" pitchFamily="18" charset="0"/>
              </a:rPr>
              <a:t>Impersonate a collaborator of the class under test</a:t>
            </a:r>
          </a:p>
        </p:txBody>
      </p:sp>
    </p:spTree>
    <p:extLst>
      <p:ext uri="{BB962C8B-B14F-4D97-AF65-F5344CB8AC3E}">
        <p14:creationId xmlns:p14="http://schemas.microsoft.com/office/powerpoint/2010/main" val="164877934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05800270-E2B9-3F4F-95BD-89A1A028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CEF90ABE-D697-4844-BAA8-7EAC19E28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B25D302-86BA-0540-8DC4-56E2270C7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84FDBC51-B3CE-B14D-8CB7-17FB386AE756}"/>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Some Dependency Breaking Techniques</a:t>
            </a:r>
          </a:p>
        </p:txBody>
      </p:sp>
      <p:sp>
        <p:nvSpPr>
          <p:cNvPr id="13" name="Google Shape;794;p122">
            <a:extLst>
              <a:ext uri="{FF2B5EF4-FFF2-40B4-BE49-F238E27FC236}">
                <a16:creationId xmlns:a16="http://schemas.microsoft.com/office/drawing/2014/main" id="{5C9B5138-71B8-C245-AE77-F04FA52C0C7A}"/>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55000" lnSpcReduction="20000"/>
          </a:bodyPr>
          <a:lstStyle/>
          <a:p>
            <a:pPr lvl="0">
              <a:lnSpc>
                <a:spcPct val="150000"/>
              </a:lnSpc>
            </a:pPr>
            <a:r>
              <a:rPr lang="en-US" dirty="0">
                <a:latin typeface="Garamond" panose="02020404030301010803" pitchFamily="18" charset="0"/>
              </a:rPr>
              <a:t>Break Out Method Object</a:t>
            </a:r>
          </a:p>
          <a:p>
            <a:pPr lvl="1">
              <a:lnSpc>
                <a:spcPct val="150000"/>
              </a:lnSpc>
              <a:spcBef>
                <a:spcPts val="0"/>
              </a:spcBef>
            </a:pPr>
            <a:r>
              <a:rPr lang="en-US" dirty="0">
                <a:latin typeface="Garamond" panose="02020404030301010803" pitchFamily="18" charset="0"/>
              </a:rPr>
              <a:t>Move a large method to new class</a:t>
            </a:r>
          </a:p>
          <a:p>
            <a:pPr lvl="1">
              <a:lnSpc>
                <a:spcPct val="150000"/>
              </a:lnSpc>
              <a:spcBef>
                <a:spcPts val="0"/>
              </a:spcBef>
            </a:pPr>
            <a:r>
              <a:rPr lang="en-US" dirty="0">
                <a:latin typeface="Garamond" panose="02020404030301010803" pitchFamily="18" charset="0"/>
              </a:rPr>
              <a:t>Local variables in original method become fields</a:t>
            </a:r>
          </a:p>
          <a:p>
            <a:pPr lvl="0">
              <a:lnSpc>
                <a:spcPct val="150000"/>
              </a:lnSpc>
              <a:spcBef>
                <a:spcPts val="0"/>
              </a:spcBef>
            </a:pPr>
            <a:r>
              <a:rPr lang="en-US" dirty="0">
                <a:latin typeface="Garamond" panose="02020404030301010803" pitchFamily="18" charset="0"/>
              </a:rPr>
              <a:t>Extract Interface</a:t>
            </a:r>
          </a:p>
          <a:p>
            <a:pPr lvl="1">
              <a:lnSpc>
                <a:spcPct val="150000"/>
              </a:lnSpc>
              <a:spcBef>
                <a:spcPts val="0"/>
              </a:spcBef>
            </a:pPr>
            <a:r>
              <a:rPr lang="en-US" dirty="0">
                <a:latin typeface="Garamond" panose="02020404030301010803" pitchFamily="18" charset="0"/>
              </a:rPr>
              <a:t>Create an Interface for some subset of methods</a:t>
            </a:r>
          </a:p>
          <a:p>
            <a:pPr lvl="1">
              <a:lnSpc>
                <a:spcPct val="150000"/>
              </a:lnSpc>
              <a:spcBef>
                <a:spcPts val="0"/>
              </a:spcBef>
            </a:pPr>
            <a:r>
              <a:rPr lang="en-US" dirty="0">
                <a:latin typeface="Garamond" panose="02020404030301010803" pitchFamily="18" charset="0"/>
              </a:rPr>
              <a:t>Create fake based upon this interface</a:t>
            </a:r>
          </a:p>
          <a:p>
            <a:pPr lvl="0">
              <a:lnSpc>
                <a:spcPct val="150000"/>
              </a:lnSpc>
              <a:spcBef>
                <a:spcPts val="0"/>
              </a:spcBef>
            </a:pPr>
            <a:r>
              <a:rPr lang="en-US" dirty="0">
                <a:latin typeface="Garamond" panose="02020404030301010803" pitchFamily="18" charset="0"/>
              </a:rPr>
              <a:t>Introduce Instance Delegator</a:t>
            </a:r>
          </a:p>
          <a:p>
            <a:pPr lvl="1">
              <a:lnSpc>
                <a:spcPct val="150000"/>
              </a:lnSpc>
              <a:spcBef>
                <a:spcPts val="0"/>
              </a:spcBef>
            </a:pPr>
            <a:r>
              <a:rPr lang="en-US" dirty="0">
                <a:latin typeface="Garamond" panose="02020404030301010803" pitchFamily="18" charset="0"/>
              </a:rPr>
              <a:t>Solves problem of “static cling”</a:t>
            </a:r>
          </a:p>
          <a:p>
            <a:pPr lvl="1">
              <a:lnSpc>
                <a:spcPct val="150000"/>
              </a:lnSpc>
              <a:spcBef>
                <a:spcPts val="0"/>
              </a:spcBef>
            </a:pPr>
            <a:r>
              <a:rPr lang="en-US" dirty="0">
                <a:latin typeface="Garamond" panose="02020404030301010803" pitchFamily="18" charset="0"/>
              </a:rPr>
              <a:t>Opposite of Expose Static Method</a:t>
            </a:r>
          </a:p>
        </p:txBody>
      </p:sp>
    </p:spTree>
    <p:extLst>
      <p:ext uri="{BB962C8B-B14F-4D97-AF65-F5344CB8AC3E}">
        <p14:creationId xmlns:p14="http://schemas.microsoft.com/office/powerpoint/2010/main" val="271956076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12592" b="12592"/>
          <a:stretch/>
        </p:blipFill>
        <p:spPr bwMode="auto">
          <a:xfrm>
            <a:off x="20" y="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Gilded Rose</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08_gilded_rose</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70106444"/>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pic>
        <p:nvPicPr>
          <p:cNvPr id="16" name="Picture 2">
            <a:extLst>
              <a:ext uri="{FF2B5EF4-FFF2-40B4-BE49-F238E27FC236}">
                <a16:creationId xmlns:a16="http://schemas.microsoft.com/office/drawing/2014/main" id="{5D089054-2876-FF49-B696-57C804B528F7}"/>
              </a:ext>
            </a:extLst>
          </p:cNvPr>
          <p:cNvPicPr>
            <a:picLocks noChangeAspect="1" noChangeArrowheads="1"/>
          </p:cNvPicPr>
          <p:nvPr/>
        </p:nvPicPr>
        <p:blipFill>
          <a:blip r:embed="rId3"/>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B8A17A3-6FB0-8649-A5B6-9D4AE823B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95;p41">
            <a:extLst>
              <a:ext uri="{FF2B5EF4-FFF2-40B4-BE49-F238E27FC236}">
                <a16:creationId xmlns:a16="http://schemas.microsoft.com/office/drawing/2014/main" id="{0DF6AA3A-C9D1-824A-8B52-8476F975EDDF}"/>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987A9257-6668-AA4D-97CE-3026CDE33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58D400-1805-F846-9E88-F2B897D35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1A50008-CFB6-4448-B8BD-B95193A7DEE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1768023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dirty="0">
                <a:solidFill>
                  <a:schemeClr val="tx1">
                    <a:lumMod val="85000"/>
                    <a:lumOff val="15000"/>
                  </a:schemeClr>
                </a:solidFill>
                <a:latin typeface="Dank Mono" pitchFamily="49" charset="77"/>
              </a:rPr>
              <a:t>BREAK 10:15</a:t>
            </a: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TypeScript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00_typescript</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 1:00</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15 Years Software Engineering</a:t>
            </a:r>
            <a:endParaRPr lang="en-US" sz="1500" kern="1200" dirty="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 2:20</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Creates testable code by definition</a:t>
            </a:r>
            <a:br>
              <a:rPr lang="en-US" sz="1600" dirty="0">
                <a:latin typeface="Garamond" panose="02020404030301010803" pitchFamily="18" charset="0"/>
              </a:rPr>
            </a:br>
            <a:r>
              <a:rPr lang="en-US" sz="1600" dirty="0">
                <a:latin typeface="Garamond" panose="02020404030301010803" pitchFamily="18" charset="0"/>
              </a:rPr>
              <a:t>  - Obvious but significant!</a:t>
            </a:r>
            <a:br>
              <a:rPr lang="en-US" sz="1600" dirty="0">
                <a:latin typeface="Garamond" panose="02020404030301010803" pitchFamily="18" charset="0"/>
              </a:rPr>
            </a:br>
            <a:r>
              <a:rPr lang="en-US" sz="16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TDD promotes better design</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Development pacing</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4AABA5-8C4E-0A44-AD61-E383B4ED5B6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12" name="Rectangle 11">
            <a:extLst>
              <a:ext uri="{FF2B5EF4-FFF2-40B4-BE49-F238E27FC236}">
                <a16:creationId xmlns:a16="http://schemas.microsoft.com/office/drawing/2014/main" id="{A53CCFBF-BEE2-C641-AC6A-F8995081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remium Vector | 80s vintage retro sunset landscape">
            <a:extLst>
              <a:ext uri="{FF2B5EF4-FFF2-40B4-BE49-F238E27FC236}">
                <a16:creationId xmlns:a16="http://schemas.microsoft.com/office/drawing/2014/main" id="{5EDF95D4-D0DD-3A45-B1D8-382058EEE2F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08;p56">
            <a:extLst>
              <a:ext uri="{FF2B5EF4-FFF2-40B4-BE49-F238E27FC236}">
                <a16:creationId xmlns:a16="http://schemas.microsoft.com/office/drawing/2014/main" id="{64FB1B02-8196-CA42-B527-B05398CE9222}"/>
              </a:ext>
            </a:extLst>
          </p:cNvPr>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6000" kern="1200" dirty="0">
                <a:solidFill>
                  <a:schemeClr val="bg1"/>
                </a:solidFill>
                <a:latin typeface="Dank Mono" pitchFamily="49" charset="77"/>
                <a:ea typeface="+mj-ea"/>
                <a:cs typeface="+mj-cs"/>
              </a:rPr>
              <a:t>Day 1 - Wrap Up</a:t>
            </a:r>
          </a:p>
        </p:txBody>
      </p:sp>
      <p:pic>
        <p:nvPicPr>
          <p:cNvPr id="15" name="Picture 14">
            <a:extLst>
              <a:ext uri="{FF2B5EF4-FFF2-40B4-BE49-F238E27FC236}">
                <a16:creationId xmlns:a16="http://schemas.microsoft.com/office/drawing/2014/main" id="{B8F9FEFB-6C16-8144-BD26-EF4C9FA3A6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4"/>
        <p:cNvGrpSpPr/>
        <p:nvPr/>
      </p:nvGrpSpPr>
      <p:grpSpPr>
        <a:xfrm>
          <a:off x="0" y="0"/>
          <a:ext cx="0" cy="0"/>
          <a:chOff x="0" y="0"/>
          <a:chExt cx="0" cy="0"/>
        </a:xfrm>
      </p:grpSpPr>
      <p:pic>
        <p:nvPicPr>
          <p:cNvPr id="7" name="Picture 2">
            <a:extLst>
              <a:ext uri="{FF2B5EF4-FFF2-40B4-BE49-F238E27FC236}">
                <a16:creationId xmlns:a16="http://schemas.microsoft.com/office/drawing/2014/main" id="{E46DADD8-55B4-F44E-83DD-CE74B32C07B8}"/>
              </a:ext>
            </a:extLst>
          </p:cNvPr>
          <p:cNvPicPr>
            <a:picLocks noChangeAspect="1" noChangeArrowheads="1"/>
          </p:cNvPicPr>
          <p:nvPr/>
        </p:nvPicPr>
        <p:blipFill rotWithShape="1">
          <a:blip r:embed="rId3"/>
          <a:srcRect t="16974"/>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8" name="Google Shape;417;p57">
            <a:extLst>
              <a:ext uri="{FF2B5EF4-FFF2-40B4-BE49-F238E27FC236}">
                <a16:creationId xmlns:a16="http://schemas.microsoft.com/office/drawing/2014/main" id="{42183062-53E1-B044-B664-29851546636B}"/>
              </a:ext>
            </a:extLst>
          </p:cNvPr>
          <p:cNvSpPr txBox="1"/>
          <p:nvPr/>
        </p:nvSpPr>
        <p:spPr>
          <a:xfrm>
            <a:off x="6016515" y="2423948"/>
            <a:ext cx="2889031" cy="137554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5000" kern="1200" dirty="0">
                <a:solidFill>
                  <a:schemeClr val="tx1"/>
                </a:solidFill>
                <a:latin typeface="Dank Mono" pitchFamily="49" charset="77"/>
                <a:ea typeface="+mj-ea"/>
                <a:cs typeface="+mj-cs"/>
                <a:sym typeface="Oswald"/>
              </a:rPr>
              <a:t>Day Two</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EA7959-B0BD-CF44-B3EC-2F607FD093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useBgFill="1">
        <p:nvSpPr>
          <p:cNvPr id="8" name="Rectangle 134">
            <a:extLst>
              <a:ext uri="{FF2B5EF4-FFF2-40B4-BE49-F238E27FC236}">
                <a16:creationId xmlns:a16="http://schemas.microsoft.com/office/drawing/2014/main" id="{960656F5-7E84-EB4B-948A-7453A897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36">
            <a:extLst>
              <a:ext uri="{FF2B5EF4-FFF2-40B4-BE49-F238E27FC236}">
                <a16:creationId xmlns:a16="http://schemas.microsoft.com/office/drawing/2014/main" id="{7F6C7EEA-E1C6-4140-BE77-5264DD75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2" descr="Matrix under the microscope: what a niche ransomware can teach us – Naked  Security">
            <a:extLst>
              <a:ext uri="{FF2B5EF4-FFF2-40B4-BE49-F238E27FC236}">
                <a16:creationId xmlns:a16="http://schemas.microsoft.com/office/drawing/2014/main" id="{A2000CC7-4B7D-4F4A-8525-A5AD946AD8EE}"/>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24;p58">
            <a:extLst>
              <a:ext uri="{FF2B5EF4-FFF2-40B4-BE49-F238E27FC236}">
                <a16:creationId xmlns:a16="http://schemas.microsoft.com/office/drawing/2014/main" id="{753BA4CC-A0E8-C445-846A-9215888ACEE5}"/>
              </a:ext>
            </a:extLst>
          </p:cNvPr>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i="1" kern="1200" dirty="0">
                <a:solidFill>
                  <a:schemeClr val="bg1"/>
                </a:solidFill>
                <a:latin typeface="Dank Mono" pitchFamily="49" charset="77"/>
                <a:ea typeface="+mj-ea"/>
                <a:cs typeface="+mj-cs"/>
              </a:rPr>
              <a:t>recap</a:t>
            </a:r>
          </a:p>
        </p:txBody>
      </p:sp>
      <p:pic>
        <p:nvPicPr>
          <p:cNvPr id="13" name="Picture 12">
            <a:extLst>
              <a:ext uri="{FF2B5EF4-FFF2-40B4-BE49-F238E27FC236}">
                <a16:creationId xmlns:a16="http://schemas.microsoft.com/office/drawing/2014/main" id="{427204A8-A572-7D4A-AACA-10CA0120352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05" name="Google Shape;105;p15"/>
          <p:cNvSpPr txBox="1">
            <a:spLocks noGrp="1"/>
          </p:cNvSpPr>
          <p:nvPr>
            <p:ph type="sldNum" idx="12"/>
          </p:nvPr>
        </p:nvSpPr>
        <p:spPr>
          <a:xfrm>
            <a:off x="144900" y="4767263"/>
            <a:ext cx="2133600" cy="273900"/>
          </a:xfrm>
          <a:prstGeom prst="rect">
            <a:avLst/>
          </a:prstGeom>
          <a:noFill/>
          <a:ln>
            <a:noFill/>
          </a:ln>
        </p:spPr>
        <p:txBody>
          <a:bodyPr spcFirstLastPara="1" vert="horz" wrap="square" lIns="91425" tIns="45700" rIns="91425" bIns="45700" rtlCol="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algn="r">
              <a:lnSpc>
                <a:spcPct val="90000"/>
              </a:lnSpc>
              <a:spcAft>
                <a:spcPts val="600"/>
              </a:spcAft>
              <a:buClrTx/>
              <a:defRPr/>
            </a:pPr>
            <a:fld id="{00000000-1234-1234-1234-123412341234}" type="slidenum">
              <a:rPr lang="en-US" smtClean="0"/>
              <a:pPr algn="r">
                <a:lnSpc>
                  <a:spcPct val="90000"/>
                </a:lnSpc>
                <a:spcAft>
                  <a:spcPts val="600"/>
                </a:spcAft>
                <a:buClrTx/>
                <a:defRPr/>
              </a:pPr>
              <a:t>49</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5038092" y="2307503"/>
            <a:ext cx="3871348" cy="1570037"/>
          </a:xfrm>
          <a:prstGeom prst="rect">
            <a:avLst/>
          </a:prstGeom>
        </p:spPr>
        <p:txBody>
          <a:bodyPr spcFirstLastPara="1" vert="horz" lIns="91440" tIns="45720" rIns="91440" bIns="45720" rtlCol="0" anchor="t" anchorCtr="0">
            <a:normAutofit lnSpcReduction="10000"/>
          </a:bodyPr>
          <a:lstStyle/>
          <a:p>
            <a:pPr marL="342900" indent="-342900">
              <a:buFont typeface="Arial" panose="020B0604020202020204" pitchFamily="34" charset="0"/>
              <a:buChar char="•"/>
            </a:pPr>
            <a:r>
              <a:rPr lang="en-US" sz="2000" kern="1200" dirty="0">
                <a:latin typeface="Garamond" panose="02020404030301010803" pitchFamily="18" charset="0"/>
              </a:rPr>
              <a:t>Summarize the value of TDD</a:t>
            </a:r>
          </a:p>
          <a:p>
            <a:pPr marL="342900" indent="-342900">
              <a:buFont typeface="Arial" panose="020B0604020202020204" pitchFamily="34" charset="0"/>
              <a:buChar char="•"/>
            </a:pPr>
            <a:r>
              <a:rPr lang="en-US" sz="2000" kern="1200" dirty="0">
                <a:latin typeface="Garamond" panose="02020404030301010803" pitchFamily="18" charset="0"/>
              </a:rPr>
              <a:t>Use TDD to solve Katas</a:t>
            </a:r>
          </a:p>
          <a:p>
            <a:pPr marL="342900" indent="-342900">
              <a:buFont typeface="Arial" panose="020B0604020202020204" pitchFamily="34" charset="0"/>
              <a:buChar char="•"/>
            </a:pPr>
            <a:r>
              <a:rPr lang="en-US" sz="2000" kern="1200" dirty="0">
                <a:latin typeface="Garamond" panose="02020404030301010803" pitchFamily="18" charset="0"/>
              </a:rPr>
              <a:t>Integrate TDD Into Daily Work</a:t>
            </a:r>
          </a:p>
          <a:p>
            <a:pPr marL="342900" indent="-342900">
              <a:buFont typeface="Arial" panose="020B0604020202020204" pitchFamily="34" charset="0"/>
              <a:buChar char="•"/>
            </a:pPr>
            <a:r>
              <a:rPr lang="en-US" sz="2000" kern="1200" dirty="0">
                <a:latin typeface="Garamond" panose="02020404030301010803" pitchFamily="18" charset="0"/>
              </a:rPr>
              <a:t>Recognize the benefit of writing clean, maintainable code</a:t>
            </a:r>
          </a:p>
        </p:txBody>
      </p:sp>
    </p:spTree>
    <p:extLst>
      <p:ext uri="{BB962C8B-B14F-4D97-AF65-F5344CB8AC3E}">
        <p14:creationId xmlns:p14="http://schemas.microsoft.com/office/powerpoint/2010/main" val="2768548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a:p>
            <a:r>
              <a:rPr lang="en-US" sz="2000" kern="1200" dirty="0">
                <a:latin typeface="Garamond" panose="02020404030301010803" pitchFamily="18" charset="0"/>
              </a:rPr>
              <a:t>Recognize the benefit of writing clean, maintainable code</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5" name="Google Shape;145;p25"/>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 (Perceived)</a:t>
            </a:r>
          </a:p>
        </p:txBody>
      </p:sp>
      <p:cxnSp>
        <p:nvCxnSpPr>
          <p:cNvPr id="192" name="Straight Arrow Connector 19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4" name="Google Shape;144;p25"/>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marL="457200" marR="0" lvl="0" indent="-342900" rtl="0">
              <a:spcBef>
                <a:spcPts val="640"/>
              </a:spcBef>
              <a:spcAft>
                <a:spcPts val="0"/>
              </a:spcAft>
              <a:buSzPts val="1800"/>
              <a:buChar char="•"/>
            </a:pPr>
            <a:r>
              <a:rPr lang="en-US" sz="1600" dirty="0">
                <a:latin typeface="Garamond" panose="02020404030301010803" pitchFamily="18" charset="0"/>
              </a:rPr>
              <a:t>Takes twice as long</a:t>
            </a:r>
            <a:br>
              <a:rPr lang="en-US" sz="1600" dirty="0">
                <a:latin typeface="Garamond" panose="02020404030301010803" pitchFamily="18" charset="0"/>
              </a:rPr>
            </a:br>
            <a:endParaRPr lang="en-US" sz="1600" dirty="0">
              <a:latin typeface="Garamond" panose="02020404030301010803" pitchFamily="18" charset="0"/>
            </a:endParaRPr>
          </a:p>
          <a:p>
            <a:pPr marL="457200" marR="0" lvl="0" indent="-342900" rtl="0">
              <a:spcBef>
                <a:spcPts val="0"/>
              </a:spcBef>
              <a:spcAft>
                <a:spcPts val="0"/>
              </a:spcAft>
              <a:buSzPts val="1800"/>
              <a:buChar char="•"/>
            </a:pPr>
            <a:r>
              <a:rPr lang="en-US" sz="1600" dirty="0">
                <a:latin typeface="Garamond" panose="02020404030301010803" pitchFamily="18" charset="0"/>
              </a:rPr>
              <a:t>Maintain test and code</a:t>
            </a:r>
            <a:br>
              <a:rPr lang="en-US" sz="1600" dirty="0">
                <a:latin typeface="Garamond" panose="02020404030301010803" pitchFamily="18" charset="0"/>
              </a:rPr>
            </a:br>
            <a:endParaRPr lang="en-US" sz="1600" dirty="0">
              <a:latin typeface="Garamond" panose="02020404030301010803" pitchFamily="18" charset="0"/>
            </a:endParaRPr>
          </a:p>
          <a:p>
            <a:pPr lvl="0">
              <a:spcBef>
                <a:spcPts val="0"/>
              </a:spcBef>
            </a:pPr>
            <a:r>
              <a:rPr lang="en-US" sz="1600" dirty="0">
                <a:latin typeface="Garamond" panose="02020404030301010803" pitchFamily="18" charset="0"/>
              </a:rPr>
              <a:t>Reduced ability to quickly produce quick and dirty prototypes</a:t>
            </a:r>
          </a:p>
        </p:txBody>
      </p:sp>
      <p:pic>
        <p:nvPicPr>
          <p:cNvPr id="40964" name="Picture 4" descr="The Past, Present And Future Of Global Money Transfer">
            <a:extLst>
              <a:ext uri="{FF2B5EF4-FFF2-40B4-BE49-F238E27FC236}">
                <a16:creationId xmlns:a16="http://schemas.microsoft.com/office/drawing/2014/main" id="{6DEB002B-BA58-BA4A-88F8-22608EBAA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6D6311-EBC4-B94A-BA46-CEC8D0DCEAA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10165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a:t>
            </a:r>
            <a:br>
              <a:rPr lang="en-US" dirty="0">
                <a:latin typeface="Dank Mono" pitchFamily="49" charset="77"/>
              </a:rPr>
            </a:br>
            <a:r>
              <a:rPr lang="en-US" dirty="0">
                <a:latin typeface="Dank Mono" pitchFamily="49" charset="77"/>
              </a:rPr>
              <a:t>(Real)</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lvl="0"/>
            <a:r>
              <a:rPr lang="en-US" sz="1600" dirty="0">
                <a:latin typeface="Garamond" panose="02020404030301010803" pitchFamily="18" charset="0"/>
              </a:rPr>
              <a:t>Initial learning curve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Continual Learning: </a:t>
            </a:r>
            <a:r>
              <a:rPr lang="en-US" sz="1600" i="1" dirty="0">
                <a:latin typeface="Garamond" panose="02020404030301010803" pitchFamily="18" charset="0"/>
              </a:rPr>
              <a:t>How do I test X?</a:t>
            </a:r>
            <a:br>
              <a:rPr lang="en-US" sz="1600" i="1" dirty="0">
                <a:latin typeface="Garamond" panose="02020404030301010803" pitchFamily="18" charset="0"/>
              </a:rPr>
            </a:br>
            <a:endParaRPr lang="en-US" sz="1600" i="1" dirty="0">
              <a:latin typeface="Garamond" panose="02020404030301010803" pitchFamily="18" charset="0"/>
            </a:endParaRPr>
          </a:p>
          <a:p>
            <a:pPr lvl="0"/>
            <a:r>
              <a:rPr lang="en-US" sz="1600" dirty="0">
                <a:latin typeface="Garamond" panose="02020404030301010803" pitchFamily="18" charset="0"/>
              </a:rPr>
              <a:t>Can promote overconfidence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Maintaining tests can be considerable work</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4D669D-8A12-AE4E-AA69-B3AD8259EF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46716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226243" y="480060"/>
            <a:ext cx="3827283" cy="267462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500" kern="1200" dirty="0">
                <a:solidFill>
                  <a:schemeClr val="tx1"/>
                </a:solidFill>
                <a:latin typeface="Dank Mono" pitchFamily="49" charset="77"/>
                <a:ea typeface="+mj-ea"/>
                <a:cs typeface="+mj-cs"/>
              </a:rPr>
              <a:t>Two Unit Tests</a:t>
            </a:r>
            <a:br>
              <a:rPr lang="en-US" sz="3500" kern="1200" dirty="0">
                <a:solidFill>
                  <a:schemeClr val="tx1"/>
                </a:solidFill>
                <a:latin typeface="Dank Mono" pitchFamily="49" charset="77"/>
                <a:ea typeface="+mj-ea"/>
                <a:cs typeface="+mj-cs"/>
              </a:rPr>
            </a:br>
            <a:br>
              <a:rPr lang="en-US" sz="3500" kern="1200" dirty="0">
                <a:solidFill>
                  <a:schemeClr val="tx1"/>
                </a:solidFill>
                <a:latin typeface="Dank Mono" pitchFamily="49" charset="77"/>
                <a:ea typeface="+mj-ea"/>
                <a:cs typeface="+mj-cs"/>
              </a:rPr>
            </a:br>
            <a:r>
              <a:rPr lang="en-US" sz="3500" kern="1200" dirty="0">
                <a:solidFill>
                  <a:schemeClr val="tx1"/>
                </a:solidFill>
                <a:latin typeface="Dank Mono" pitchFamily="49" charset="77"/>
                <a:ea typeface="+mj-ea"/>
                <a:cs typeface="+mj-cs"/>
              </a:rPr>
              <a:t>No Integration Tests</a:t>
            </a:r>
          </a:p>
        </p:txBody>
      </p:sp>
      <p:sp>
        <p:nvSpPr>
          <p:cNvPr id="7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3306950"/>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90" name="Picture 6" descr="windows - Two unit test suites. No integration testing. - devRant">
            <a:extLst>
              <a:ext uri="{FF2B5EF4-FFF2-40B4-BE49-F238E27FC236}">
                <a16:creationId xmlns:a16="http://schemas.microsoft.com/office/drawing/2014/main" id="{EA615A1E-8B16-D04C-A559-BCDAB12697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72" b="7055"/>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8B4077A-A004-EE48-B25A-B7E4C930D5C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4937354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Rewards</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763271"/>
          </a:xfrm>
          <a:prstGeom prst="rect">
            <a:avLst/>
          </a:prstGeom>
        </p:spPr>
        <p:txBody>
          <a:bodyPr spcFirstLastPara="1" lIns="91425" tIns="91425" rIns="91425" bIns="91425" anchorCtr="0">
            <a:normAutofit/>
          </a:bodyPr>
          <a:lstStyle/>
          <a:p>
            <a:pPr marL="114300" lvl="0" indent="0">
              <a:buNone/>
            </a:pPr>
            <a:r>
              <a:rPr lang="en-US" sz="1600" dirty="0">
                <a:latin typeface="Garamond" panose="02020404030301010803" pitchFamily="18" charset="0"/>
              </a:rPr>
              <a:t>Higher confidence levels</a:t>
            </a:r>
            <a:br>
              <a:rPr lang="en-US" sz="1600" dirty="0">
                <a:latin typeface="Garamond" panose="02020404030301010803" pitchFamily="18" charset="0"/>
              </a:rPr>
            </a:br>
            <a:r>
              <a:rPr lang="en-US" sz="1600" dirty="0">
                <a:latin typeface="Garamond" panose="02020404030301010803" pitchFamily="18" charset="0"/>
              </a:rPr>
              <a:t>- Continual feedback; Pavlovian response</a:t>
            </a:r>
            <a:br>
              <a:rPr lang="en-US" sz="1600" dirty="0">
                <a:latin typeface="Garamond" panose="02020404030301010803" pitchFamily="18" charset="0"/>
              </a:rPr>
            </a:br>
            <a:r>
              <a:rPr lang="en-US" sz="1600" dirty="0">
                <a:latin typeface="Garamond" panose="02020404030301010803" pitchFamily="18" charset="0"/>
              </a:rPr>
              <a:t>- Ease introduction of new functionality</a:t>
            </a:r>
            <a:br>
              <a:rPr lang="en-US" sz="1600" dirty="0">
                <a:latin typeface="Garamond" panose="02020404030301010803" pitchFamily="18" charset="0"/>
              </a:rPr>
            </a:br>
            <a:r>
              <a:rPr lang="en-US" sz="1600" dirty="0">
                <a:latin typeface="Garamond" panose="02020404030301010803" pitchFamily="18" charset="0"/>
              </a:rPr>
              <a:t>- Allows for refactoring with impunity</a:t>
            </a:r>
          </a:p>
          <a:p>
            <a:pPr marL="114300" lvl="0" indent="0">
              <a:buNone/>
            </a:pPr>
            <a:r>
              <a:rPr lang="en-US" sz="1600" dirty="0">
                <a:latin typeface="Garamond" panose="02020404030301010803" pitchFamily="18" charset="0"/>
              </a:rPr>
              <a:t>Continual progress</a:t>
            </a:r>
            <a:br>
              <a:rPr lang="en-US" sz="1600" dirty="0">
                <a:latin typeface="Garamond" panose="02020404030301010803" pitchFamily="18" charset="0"/>
              </a:rPr>
            </a:br>
            <a:r>
              <a:rPr lang="en-US" sz="1600" dirty="0">
                <a:latin typeface="Garamond" panose="02020404030301010803" pitchFamily="18" charset="0"/>
              </a:rPr>
              <a:t>- Add value every programming session,</a:t>
            </a:r>
            <a:br>
              <a:rPr lang="en-US" sz="1600" dirty="0">
                <a:latin typeface="Garamond" panose="02020404030301010803" pitchFamily="18" charset="0"/>
              </a:rPr>
            </a:br>
            <a:r>
              <a:rPr lang="en-US" sz="1600" dirty="0">
                <a:latin typeface="Garamond" panose="02020404030301010803" pitchFamily="18" charset="0"/>
              </a:rPr>
              <a:t>      every few minutes</a:t>
            </a:r>
            <a:br>
              <a:rPr lang="en-US" sz="1600" dirty="0">
                <a:latin typeface="Garamond" panose="02020404030301010803" pitchFamily="18" charset="0"/>
              </a:rPr>
            </a:br>
            <a:r>
              <a:rPr lang="en-US" sz="1600" dirty="0">
                <a:latin typeface="Garamond" panose="02020404030301010803" pitchFamily="18" charset="0"/>
              </a:rPr>
              <a:t>- Avoid going too astray</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095866-A56A-C04C-A680-8F5501ADAE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0436782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7707" b="7707"/>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Bowling</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04_bowling</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2171681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pic>
        <p:nvPicPr>
          <p:cNvPr id="11" name="Picture 2" descr="Create meme &amp;quot;the hangover calculate, meme calculates, The hangover&amp;quot; -  Pictures - Meme-arsenal.com">
            <a:extLst>
              <a:ext uri="{FF2B5EF4-FFF2-40B4-BE49-F238E27FC236}">
                <a16:creationId xmlns:a16="http://schemas.microsoft.com/office/drawing/2014/main" id="{CCA8E908-5A4C-9B41-87BB-2F1186348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295;p41">
            <a:extLst>
              <a:ext uri="{FF2B5EF4-FFF2-40B4-BE49-F238E27FC236}">
                <a16:creationId xmlns:a16="http://schemas.microsoft.com/office/drawing/2014/main" id="{6A17A419-D450-AC43-8BFD-77C6A03EC713}"/>
              </a:ext>
            </a:extLst>
          </p:cNvPr>
          <p:cNvSpPr txBox="1">
            <a:spLocks noGrp="1"/>
          </p:cNvSpPr>
          <p:nvPr>
            <p:ph type="title"/>
          </p:nvPr>
        </p:nvSpPr>
        <p:spPr>
          <a:xfrm>
            <a:off x="561410" y="3631057"/>
            <a:ext cx="8021177" cy="91146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i="1" kern="1200" dirty="0">
                <a:solidFill>
                  <a:schemeClr val="tx1"/>
                </a:solidFill>
                <a:latin typeface="Dank Mono" pitchFamily="49" charset="77"/>
                <a:ea typeface="+mj-ea"/>
                <a:cs typeface="+mj-cs"/>
              </a:rPr>
              <a:t>Review</a:t>
            </a:r>
          </a:p>
        </p:txBody>
      </p:sp>
      <p:pic>
        <p:nvPicPr>
          <p:cNvPr id="22" name="Picture 21">
            <a:extLst>
              <a:ext uri="{FF2B5EF4-FFF2-40B4-BE49-F238E27FC236}">
                <a16:creationId xmlns:a16="http://schemas.microsoft.com/office/drawing/2014/main" id="{C0FB7B1B-E0AC-7E47-B825-95BCA427C8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Tea Ceremony: Why You Should Get Into This Silent Meditation Practice">
            <a:extLst>
              <a:ext uri="{FF2B5EF4-FFF2-40B4-BE49-F238E27FC236}">
                <a16:creationId xmlns:a16="http://schemas.microsoft.com/office/drawing/2014/main" id="{04502AF2-F38B-444D-8623-66E71BD1E1F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Top 20 Travel Photos on 500px So Far This Year - 500px">
            <a:extLst>
              <a:ext uri="{FF2B5EF4-FFF2-40B4-BE49-F238E27FC236}">
                <a16:creationId xmlns:a16="http://schemas.microsoft.com/office/drawing/2014/main" id="{F3410892-5518-5147-935B-7DCF1F521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4"/>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Google Shape;443;p69"/>
          <p:cNvSpPr txBox="1">
            <a:spLocks noGrp="1"/>
          </p:cNvSpPr>
          <p:nvPr>
            <p:ph type="title"/>
          </p:nvPr>
        </p:nvSpPr>
        <p:spPr>
          <a:xfrm>
            <a:off x="628650" y="273843"/>
            <a:ext cx="3302327"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So Far...</a:t>
            </a:r>
          </a:p>
        </p:txBody>
      </p:sp>
      <p:sp>
        <p:nvSpPr>
          <p:cNvPr id="442" name="Google Shape;442;p69"/>
          <p:cNvSpPr txBox="1">
            <a:spLocks noGrp="1"/>
          </p:cNvSpPr>
          <p:nvPr>
            <p:ph type="body" idx="1"/>
          </p:nvPr>
        </p:nvSpPr>
        <p:spPr>
          <a:xfrm>
            <a:off x="192965" y="1825650"/>
            <a:ext cx="3888841" cy="2807072"/>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How does it help?</a:t>
            </a:r>
            <a:br>
              <a:rPr lang="en-US" sz="1500" dirty="0">
                <a:latin typeface="Garamond" panose="02020404030301010803" pitchFamily="18" charset="0"/>
              </a:rPr>
            </a:br>
            <a:r>
              <a:rPr lang="en-US" sz="1500" dirty="0">
                <a:latin typeface="Garamond" panose="02020404030301010803" pitchFamily="18" charset="0"/>
              </a:rPr>
              <a:t>- Based upon what you’ve learned so far</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Testing all the time</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Design all the time</a:t>
            </a:r>
            <a:br>
              <a:rPr lang="en-US" sz="1500" dirty="0">
                <a:latin typeface="Garamond" panose="02020404030301010803" pitchFamily="18" charset="0"/>
              </a:rPr>
            </a:br>
            <a:r>
              <a:rPr lang="en-US" sz="1500" dirty="0">
                <a:latin typeface="Garamond" panose="02020404030301010803" pitchFamily="18" charset="0"/>
              </a:rPr>
              <a:t>- Build classes in isolation</a:t>
            </a:r>
            <a:br>
              <a:rPr lang="en-US" sz="1500" dirty="0">
                <a:latin typeface="Garamond" panose="02020404030301010803" pitchFamily="18" charset="0"/>
              </a:rPr>
            </a:br>
            <a:r>
              <a:rPr lang="en-US" sz="1500" dirty="0">
                <a:latin typeface="Garamond" panose="02020404030301010803" pitchFamily="18" charset="0"/>
              </a:rPr>
              <a:t>- Consistently adapt to changing requirements</a:t>
            </a:r>
            <a:br>
              <a:rPr lang="en-US" sz="1500" dirty="0">
                <a:latin typeface="Garamond" panose="02020404030301010803" pitchFamily="18" charset="0"/>
              </a:rPr>
            </a:br>
            <a:br>
              <a:rPr lang="en-US" sz="1500" dirty="0">
                <a:latin typeface="Garamond" panose="02020404030301010803" pitchFamily="18" charset="0"/>
              </a:rPr>
            </a:br>
            <a:r>
              <a:rPr lang="en-US" sz="1500" i="1" dirty="0">
                <a:latin typeface="Garamond" panose="02020404030301010803" pitchFamily="18" charset="0"/>
              </a:rPr>
              <a:t>That’s only part of it…</a:t>
            </a:r>
          </a:p>
        </p:txBody>
      </p:sp>
      <p:pic>
        <p:nvPicPr>
          <p:cNvPr id="8" name="Picture 7">
            <a:extLst>
              <a:ext uri="{FF2B5EF4-FFF2-40B4-BE49-F238E27FC236}">
                <a16:creationId xmlns:a16="http://schemas.microsoft.com/office/drawing/2014/main" id="{130F8661-354D-5349-8C06-33484FF05F6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Google Shape;308;p49"/>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307" name="Google Shape;307;p49"/>
          <p:cNvSpPr txBox="1">
            <a:spLocks noGrp="1"/>
          </p:cNvSpPr>
          <p:nvPr>
            <p:ph type="body" idx="1"/>
          </p:nvPr>
        </p:nvSpPr>
        <p:spPr>
          <a:xfrm>
            <a:off x="444625" y="1873210"/>
            <a:ext cx="3682748" cy="2827826"/>
          </a:xfrm>
          <a:prstGeom prst="rect">
            <a:avLst/>
          </a:prstGeom>
        </p:spPr>
        <p:txBody>
          <a:bodyPr spcFirstLastPara="1" lIns="91425" tIns="91425" rIns="91425" bIns="91425" anchor="t" anchorCtr="0">
            <a:normAutofit/>
          </a:bodyPr>
          <a:lstStyle/>
          <a:p>
            <a:pPr marL="114300" lvl="0" indent="0">
              <a:buNone/>
            </a:pPr>
            <a:r>
              <a:rPr lang="en-US" dirty="0">
                <a:solidFill>
                  <a:srgbClr val="595959"/>
                </a:solidFill>
              </a:rPr>
              <a:t>Restructure (the source code of an application or piece of software) to improve operation </a:t>
            </a:r>
            <a:r>
              <a:rPr lang="en-US" b="1" dirty="0">
                <a:solidFill>
                  <a:srgbClr val="595959"/>
                </a:solidFill>
              </a:rPr>
              <a:t>without altering functionality</a:t>
            </a:r>
          </a:p>
        </p:txBody>
      </p:sp>
      <p:pic>
        <p:nvPicPr>
          <p:cNvPr id="47106" name="Picture 2" descr="Refactoring: clean your code">
            <a:extLst>
              <a:ext uri="{FF2B5EF4-FFF2-40B4-BE49-F238E27FC236}">
                <a16:creationId xmlns:a16="http://schemas.microsoft.com/office/drawing/2014/main" id="{7A57E0D7-7B9C-6247-AA80-9FA64C1B73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54A4544-5A4F-F54F-B8A1-44EB870BA0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9995B-734D-A348-B10B-FE2FB0232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20BBCE-2524-7C40-B8ED-23F9434C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08;p49">
            <a:extLst>
              <a:ext uri="{FF2B5EF4-FFF2-40B4-BE49-F238E27FC236}">
                <a16:creationId xmlns:a16="http://schemas.microsoft.com/office/drawing/2014/main" id="{5D205E17-97DE-E54E-96E0-DC9341F26E10}"/>
              </a:ext>
            </a:extLst>
          </p:cNvPr>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12" name="Google Shape;307;p49">
            <a:extLst>
              <a:ext uri="{FF2B5EF4-FFF2-40B4-BE49-F238E27FC236}">
                <a16:creationId xmlns:a16="http://schemas.microsoft.com/office/drawing/2014/main" id="{FCA707E8-7CC3-E44C-97C9-BB0EA84E43F1}"/>
              </a:ext>
            </a:extLst>
          </p:cNvPr>
          <p:cNvSpPr txBox="1">
            <a:spLocks noGrp="1"/>
          </p:cNvSpPr>
          <p:nvPr>
            <p:ph type="body" idx="1"/>
          </p:nvPr>
        </p:nvSpPr>
        <p:spPr>
          <a:xfrm>
            <a:off x="444624" y="1873210"/>
            <a:ext cx="4042535" cy="2827826"/>
          </a:xfrm>
          <a:prstGeom prst="rect">
            <a:avLst/>
          </a:prstGeom>
        </p:spPr>
        <p:txBody>
          <a:bodyPr spcFirstLastPara="1" lIns="91425" tIns="91425" rIns="91425" bIns="91425" anchor="t" anchorCtr="0">
            <a:normAutofit fontScale="85000" lnSpcReduction="10000"/>
          </a:bodyPr>
          <a:lstStyle/>
          <a:p>
            <a:pPr marL="114300" lvl="0" indent="0">
              <a:buNone/>
            </a:pPr>
            <a:r>
              <a:rPr lang="en-US" dirty="0">
                <a:solidFill>
                  <a:srgbClr val="595959"/>
                </a:solidFill>
              </a:rPr>
              <a:t>Ensure code has optimal design always</a:t>
            </a:r>
            <a:br>
              <a:rPr lang="en-US" dirty="0">
                <a:solidFill>
                  <a:srgbClr val="595959"/>
                </a:solidFill>
              </a:rPr>
            </a:br>
            <a:r>
              <a:rPr lang="en-US" dirty="0">
                <a:solidFill>
                  <a:srgbClr val="595959"/>
                </a:solidFill>
              </a:rPr>
              <a:t>- Another way to do “agile” design</a:t>
            </a:r>
            <a:br>
              <a:rPr lang="en-US" dirty="0">
                <a:solidFill>
                  <a:srgbClr val="595959"/>
                </a:solidFill>
              </a:rPr>
            </a:br>
            <a:endParaRPr lang="en-US" dirty="0">
              <a:solidFill>
                <a:srgbClr val="595959"/>
              </a:solidFill>
            </a:endParaRPr>
          </a:p>
          <a:p>
            <a:pPr marL="114300" lvl="0" indent="0">
              <a:buNone/>
            </a:pPr>
            <a:r>
              <a:rPr lang="en-US" dirty="0">
                <a:solidFill>
                  <a:srgbClr val="595959"/>
                </a:solidFill>
              </a:rPr>
              <a:t>Entropy is unavoidable</a:t>
            </a:r>
            <a:br>
              <a:rPr lang="en-US" dirty="0">
                <a:solidFill>
                  <a:srgbClr val="595959"/>
                </a:solidFill>
              </a:rPr>
            </a:br>
            <a:r>
              <a:rPr lang="en-US" dirty="0">
                <a:solidFill>
                  <a:srgbClr val="595959"/>
                </a:solidFill>
              </a:rPr>
              <a:t>- Deal with it all along product lifecycle</a:t>
            </a:r>
            <a:br>
              <a:rPr lang="en-US" dirty="0">
                <a:solidFill>
                  <a:srgbClr val="595959"/>
                </a:solidFill>
              </a:rPr>
            </a:br>
            <a:br>
              <a:rPr lang="en-US" dirty="0">
                <a:solidFill>
                  <a:srgbClr val="595959"/>
                </a:solidFill>
              </a:rPr>
            </a:br>
            <a:r>
              <a:rPr lang="en-US" dirty="0">
                <a:solidFill>
                  <a:srgbClr val="595959"/>
                </a:solidFill>
              </a:rPr>
              <a:t>Code transformations,</a:t>
            </a:r>
            <a:br>
              <a:rPr lang="en-US" dirty="0">
                <a:solidFill>
                  <a:srgbClr val="595959"/>
                </a:solidFill>
              </a:rPr>
            </a:br>
            <a:r>
              <a:rPr lang="en-US" dirty="0">
                <a:solidFill>
                  <a:srgbClr val="595959"/>
                </a:solidFill>
              </a:rPr>
              <a:t>not performance optimizations</a:t>
            </a:r>
            <a:br>
              <a:rPr lang="en-US" dirty="0">
                <a:solidFill>
                  <a:srgbClr val="595959"/>
                </a:solidFill>
              </a:rPr>
            </a:br>
            <a:br>
              <a:rPr lang="en-US" dirty="0">
                <a:solidFill>
                  <a:srgbClr val="595959"/>
                </a:solidFill>
              </a:rPr>
            </a:br>
            <a:r>
              <a:rPr lang="en-US" dirty="0">
                <a:solidFill>
                  <a:srgbClr val="595959"/>
                </a:solidFill>
              </a:rPr>
              <a:t>Take small, safe steps</a:t>
            </a:r>
            <a:br>
              <a:rPr lang="en-US" dirty="0">
                <a:solidFill>
                  <a:srgbClr val="595959"/>
                </a:solidFill>
              </a:rPr>
            </a:br>
            <a:br>
              <a:rPr lang="en-US" dirty="0">
                <a:solidFill>
                  <a:srgbClr val="595959"/>
                </a:solidFill>
              </a:rPr>
            </a:br>
            <a:r>
              <a:rPr lang="en-US" dirty="0">
                <a:solidFill>
                  <a:srgbClr val="595959"/>
                </a:solidFill>
              </a:rPr>
              <a:t>The third, critical leg of the TDD cycle</a:t>
            </a:r>
          </a:p>
          <a:p>
            <a:pPr marL="114300" lvl="0" indent="0">
              <a:buNone/>
            </a:pPr>
            <a:endParaRPr lang="en-US" dirty="0">
              <a:solidFill>
                <a:srgbClr val="595959"/>
              </a:solidFill>
            </a:endParaRPr>
          </a:p>
        </p:txBody>
      </p:sp>
      <p:pic>
        <p:nvPicPr>
          <p:cNvPr id="13" name="Picture 2" descr="Refactoring: clean your code">
            <a:extLst>
              <a:ext uri="{FF2B5EF4-FFF2-40B4-BE49-F238E27FC236}">
                <a16:creationId xmlns:a16="http://schemas.microsoft.com/office/drawing/2014/main" id="{2F1241C5-3BB7-C64D-9768-909DB949BA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EFE93C7-F34A-8846-96F9-8FE7A40F88D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96114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6082" name="Picture 2" descr="Red, Green, Refactor!. Robert Cecil Martin, better know as… | by Tun Khine  | Medium">
            <a:extLst>
              <a:ext uri="{FF2B5EF4-FFF2-40B4-BE49-F238E27FC236}">
                <a16:creationId xmlns:a16="http://schemas.microsoft.com/office/drawing/2014/main" id="{408FE9B3-E28C-E64A-ADEE-D11940941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1" y="78884"/>
            <a:ext cx="7945437" cy="4540250"/>
          </a:xfrm>
          <a:prstGeom prst="rect">
            <a:avLst/>
          </a:prstGeom>
          <a:noFill/>
          <a:extLst>
            <a:ext uri="{909E8E84-426E-40DD-AFC4-6F175D3DCCD1}">
              <a14:hiddenFill xmlns:a14="http://schemas.microsoft.com/office/drawing/2010/main">
                <a:solidFill>
                  <a:srgbClr val="FFFFFF"/>
                </a:solidFill>
              </a14:hiddenFill>
            </a:ext>
          </a:extLst>
        </p:spPr>
      </p:pic>
      <p:sp>
        <p:nvSpPr>
          <p:cNvPr id="179" name="Google Shape;179;p30"/>
          <p:cNvSpPr txBox="1">
            <a:spLocks noGrp="1"/>
          </p:cNvSpPr>
          <p:nvPr>
            <p:ph type="title"/>
          </p:nvPr>
        </p:nvSpPr>
        <p:spPr>
          <a:xfrm>
            <a:off x="0" y="4619134"/>
            <a:ext cx="8229600" cy="5243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C0000"/>
                </a:solidFill>
                <a:latin typeface="Dank Mono" pitchFamily="49" charset="77"/>
              </a:rPr>
              <a:t>Red</a:t>
            </a:r>
            <a:r>
              <a:rPr lang="en-US" dirty="0">
                <a:latin typeface="Dank Mono" pitchFamily="49" charset="77"/>
              </a:rPr>
              <a:t>, </a:t>
            </a:r>
            <a:r>
              <a:rPr lang="en-US" dirty="0">
                <a:solidFill>
                  <a:srgbClr val="6AA84F"/>
                </a:solidFill>
                <a:latin typeface="Dank Mono" pitchFamily="49" charset="77"/>
              </a:rPr>
              <a:t>Green</a:t>
            </a:r>
            <a:r>
              <a:rPr lang="en-US" dirty="0">
                <a:latin typeface="Dank Mono" pitchFamily="49" charset="77"/>
              </a:rPr>
              <a:t>, </a:t>
            </a:r>
            <a:r>
              <a:rPr lang="en-US" dirty="0">
                <a:solidFill>
                  <a:srgbClr val="3C78D8"/>
                </a:solidFill>
                <a:latin typeface="Dank Mono" pitchFamily="49" charset="77"/>
              </a:rPr>
              <a:t>Refactor</a:t>
            </a:r>
            <a:endParaRPr dirty="0">
              <a:solidFill>
                <a:srgbClr val="3C78D8"/>
              </a:solidFill>
              <a:latin typeface="Dank Mono" pitchFamily="49" charset="77"/>
            </a:endParaRPr>
          </a:p>
        </p:txBody>
      </p:sp>
      <p:pic>
        <p:nvPicPr>
          <p:cNvPr id="5" name="Picture 4">
            <a:extLst>
              <a:ext uri="{FF2B5EF4-FFF2-40B4-BE49-F238E27FC236}">
                <a16:creationId xmlns:a16="http://schemas.microsoft.com/office/drawing/2014/main" id="{AE5B9945-319F-D54D-855F-135EC25BC3A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ONE DOES NOT SIMPLY REFACTOR LEGACY CODE - Aragorn | Meme Generator">
            <a:extLst>
              <a:ext uri="{FF2B5EF4-FFF2-40B4-BE49-F238E27FC236}">
                <a16:creationId xmlns:a16="http://schemas.microsoft.com/office/drawing/2014/main" id="{7FF8A458-1629-EA49-82B0-5A7D3818E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 y="837819"/>
            <a:ext cx="8458200" cy="34678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1357B9B-1099-6A47-A735-B6A77D91303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79459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80" name="Picture 4" descr="Clean Code, Code smells Exercise – JustCode">
            <a:extLst>
              <a:ext uri="{FF2B5EF4-FFF2-40B4-BE49-F238E27FC236}">
                <a16:creationId xmlns:a16="http://schemas.microsoft.com/office/drawing/2014/main" id="{71966D62-F264-2645-854E-7BDED9BB2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09"/>
          <a:stretch/>
        </p:blipFill>
        <p:spPr bwMode="auto">
          <a:xfrm>
            <a:off x="342900" y="342900"/>
            <a:ext cx="845820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D67E236-E5E8-3841-992D-76A5FAE8AF5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63608786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descr="Fizz Buzz - Fizz Buzz Implementation Fizz Buzz TutorialCup">
            <a:extLst>
              <a:ext uri="{FF2B5EF4-FFF2-40B4-BE49-F238E27FC236}">
                <a16:creationId xmlns:a16="http://schemas.microsoft.com/office/drawing/2014/main" id="{CA3D3CFC-62ED-1B47-92A4-8330E8EA0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9" r="2" b="6338"/>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oogle Shape;443;p69">
            <a:extLst>
              <a:ext uri="{FF2B5EF4-FFF2-40B4-BE49-F238E27FC236}">
                <a16:creationId xmlns:a16="http://schemas.microsoft.com/office/drawing/2014/main" id="{B9F1AFFF-391C-744F-B912-061D77400ED5}"/>
              </a:ext>
            </a:extLst>
          </p:cNvPr>
          <p:cNvSpPr txBox="1">
            <a:spLocks noGrp="1"/>
          </p:cNvSpPr>
          <p:nvPr>
            <p:ph type="title"/>
          </p:nvPr>
        </p:nvSpPr>
        <p:spPr>
          <a:xfrm>
            <a:off x="630936" y="3756812"/>
            <a:ext cx="2167128"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000">
                <a:solidFill>
                  <a:schemeClr val="bg1"/>
                </a:solidFill>
                <a:latin typeface="Dank Mono" pitchFamily="49" charset="77"/>
              </a:rPr>
              <a:t>Refactoring Fizz Buzz</a:t>
            </a:r>
          </a:p>
        </p:txBody>
      </p:sp>
      <p:cxnSp>
        <p:nvCxnSpPr>
          <p:cNvPr id="75" name="Straight Connector 7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3" name="Google Shape;442;p69">
            <a:extLst>
              <a:ext uri="{FF2B5EF4-FFF2-40B4-BE49-F238E27FC236}">
                <a16:creationId xmlns:a16="http://schemas.microsoft.com/office/drawing/2014/main" id="{AA0F1B33-7553-2D4E-A746-D4918BAB17E5}"/>
              </a:ext>
            </a:extLst>
          </p:cNvPr>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300">
                <a:solidFill>
                  <a:schemeClr val="bg1"/>
                </a:solidFill>
                <a:latin typeface="Garamond" panose="02020404030301010803" pitchFamily="18" charset="0"/>
              </a:rPr>
              <a:t>What if we wanted to make it so that multiples of seven go “Pop”?</a:t>
            </a:r>
          </a:p>
          <a:p>
            <a:pPr marL="114300" lvl="0" indent="0" rtl="0">
              <a:spcBef>
                <a:spcPts val="640"/>
              </a:spcBef>
              <a:spcAft>
                <a:spcPts val="0"/>
              </a:spcAft>
              <a:buSzPts val="1800"/>
              <a:buNone/>
            </a:pPr>
            <a:r>
              <a:rPr lang="en-US" sz="1300">
                <a:solidFill>
                  <a:schemeClr val="bg1"/>
                </a:solidFill>
                <a:latin typeface="Garamond" panose="02020404030301010803" pitchFamily="18" charset="0"/>
              </a:rPr>
              <a:t>Based upon our current implementation, having to add another command violates the open closed principle…</a:t>
            </a:r>
          </a:p>
        </p:txBody>
      </p:sp>
      <p:pic>
        <p:nvPicPr>
          <p:cNvPr id="17" name="Picture 16">
            <a:extLst>
              <a:ext uri="{FF2B5EF4-FFF2-40B4-BE49-F238E27FC236}">
                <a16:creationId xmlns:a16="http://schemas.microsoft.com/office/drawing/2014/main" id="{D39D4C59-DF39-7A42-8EA6-F32E972E2D2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9088769"/>
      </p:ext>
    </p:extLst>
  </p:cSld>
  <p:clrMapOvr>
    <a:overrideClrMapping bg1="dk1" tx1="lt1" bg2="dk2" tx2="lt2" accent1="accent1" accent2="accent2" accent3="accent3" accent4="accent4" accent5="accent5" accent6="accent6" hlink="hlink" folHlink="folHlink"/>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pic>
        <p:nvPicPr>
          <p:cNvPr id="14" name="Picture 4" descr="Redshift at Lightspeed: How to continuously optimize and modify Redsh…">
            <a:extLst>
              <a:ext uri="{FF2B5EF4-FFF2-40B4-BE49-F238E27FC236}">
                <a16:creationId xmlns:a16="http://schemas.microsoft.com/office/drawing/2014/main" id="{26A8D7E6-31AF-1B4A-A52D-4D4DC64CE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8" r="2" b="4613"/>
          <a:stretch/>
        </p:blipFill>
        <p:spPr bwMode="auto">
          <a:xfrm>
            <a:off x="241299" y="241299"/>
            <a:ext cx="8661401" cy="46609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505CCE-8E49-8B49-87B5-E4D4EB7A47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59683466"/>
      </p:ext>
    </p:extLst>
  </p:cSld>
  <p:clrMapOvr>
    <a:overrideClrMapping bg1="dk1" tx1="lt1" bg2="dk2" tx2="lt2" accent1="accent1" accent2="accent2" accent3="accent3" accent4="accent4" accent5="accent5" accent6="accent6" hlink="hlink" folHlink="folHlink"/>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a:extLst>
              <a:ext uri="{FF2B5EF4-FFF2-40B4-BE49-F238E27FC236}">
                <a16:creationId xmlns:a16="http://schemas.microsoft.com/office/drawing/2014/main" id="{85FEED84-8013-2740-B3FD-199457A9E270}"/>
              </a:ext>
            </a:extLst>
          </p:cNvPr>
          <p:cNvPicPr>
            <a:picLocks noChangeAspect="1" noChangeArrowheads="1"/>
          </p:cNvPicPr>
          <p:nvPr/>
        </p:nvPicPr>
        <p:blipFill>
          <a:blip r:embed="rId3"/>
          <a:srcRect/>
          <a:stretch/>
        </p:blipFill>
        <p:spPr bwMode="auto">
          <a:xfrm>
            <a:off x="482600" y="1330800"/>
            <a:ext cx="3971036" cy="248189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5300" name="Picture 4" descr="Command design&amp;nbsp;pattern">
            <a:extLst>
              <a:ext uri="{FF2B5EF4-FFF2-40B4-BE49-F238E27FC236}">
                <a16:creationId xmlns:a16="http://schemas.microsoft.com/office/drawing/2014/main" id="{C4951F04-DDE2-C749-87D2-BF6BAFE12C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0362" y="1330800"/>
            <a:ext cx="3971037" cy="24818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3;p69">
            <a:extLst>
              <a:ext uri="{FF2B5EF4-FFF2-40B4-BE49-F238E27FC236}">
                <a16:creationId xmlns:a16="http://schemas.microsoft.com/office/drawing/2014/main" id="{8B726D4F-4BE3-4E41-B88C-E0DC62234422}"/>
              </a:ext>
            </a:extLst>
          </p:cNvPr>
          <p:cNvSpPr txBox="1">
            <a:spLocks noGrp="1"/>
          </p:cNvSpPr>
          <p:nvPr>
            <p:ph type="title"/>
          </p:nvPr>
        </p:nvSpPr>
        <p:spPr>
          <a:xfrm>
            <a:off x="357759" y="360045"/>
            <a:ext cx="4202201" cy="676903"/>
          </a:xfrm>
          <a:prstGeom prst="rect">
            <a:avLst/>
          </a:prstGeom>
        </p:spPr>
        <p:txBody>
          <a:bodyPr spcFirstLastPara="1" lIns="91425" tIns="91425" rIns="91425" bIns="91425" anchorCtr="0">
            <a:normAutofit/>
          </a:bodyPr>
          <a:lstStyle/>
          <a:p>
            <a:pPr marL="0" lvl="0" indent="0" algn="ctr" rtl="0">
              <a:spcBef>
                <a:spcPts val="0"/>
              </a:spcBef>
              <a:spcAft>
                <a:spcPts val="0"/>
              </a:spcAft>
              <a:buNone/>
            </a:pPr>
            <a:r>
              <a:rPr lang="en-US" dirty="0">
                <a:latin typeface="Dank Mono" pitchFamily="49" charset="77"/>
              </a:rPr>
              <a:t>Abstract Factory</a:t>
            </a:r>
          </a:p>
        </p:txBody>
      </p:sp>
      <p:sp>
        <p:nvSpPr>
          <p:cNvPr id="11" name="Google Shape;443;p69">
            <a:extLst>
              <a:ext uri="{FF2B5EF4-FFF2-40B4-BE49-F238E27FC236}">
                <a16:creationId xmlns:a16="http://schemas.microsoft.com/office/drawing/2014/main" id="{61089E2B-02B6-9243-B891-00396B6F5EDD}"/>
              </a:ext>
            </a:extLst>
          </p:cNvPr>
          <p:cNvSpPr txBox="1">
            <a:spLocks/>
          </p:cNvSpPr>
          <p:nvPr/>
        </p:nvSpPr>
        <p:spPr>
          <a:xfrm>
            <a:off x="4762919" y="360045"/>
            <a:ext cx="4202201" cy="67690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latin typeface="Dank Mono" pitchFamily="49" charset="77"/>
              </a:rPr>
              <a:t>Command</a:t>
            </a:r>
          </a:p>
        </p:txBody>
      </p:sp>
      <p:sp>
        <p:nvSpPr>
          <p:cNvPr id="12" name="Rectangle 11">
            <a:extLst>
              <a:ext uri="{FF2B5EF4-FFF2-40B4-BE49-F238E27FC236}">
                <a16:creationId xmlns:a16="http://schemas.microsoft.com/office/drawing/2014/main" id="{3382696E-1A32-BF44-AC14-A2265F654193}"/>
              </a:ext>
            </a:extLst>
          </p:cNvPr>
          <p:cNvSpPr/>
          <p:nvPr/>
        </p:nvSpPr>
        <p:spPr>
          <a:xfrm>
            <a:off x="0" y="4820729"/>
            <a:ext cx="3435422" cy="307777"/>
          </a:xfrm>
          <a:prstGeom prst="rect">
            <a:avLst/>
          </a:prstGeom>
        </p:spPr>
        <p:txBody>
          <a:bodyPr wrap="square">
            <a:spAutoFit/>
          </a:bodyPr>
          <a:lstStyle/>
          <a:p>
            <a:r>
              <a:rPr lang="en-US" i="1" kern="1200" dirty="0">
                <a:solidFill>
                  <a:schemeClr val="tx1"/>
                </a:solidFill>
                <a:latin typeface="Dank Mono" pitchFamily="49" charset="77"/>
              </a:rPr>
              <a:t>05_fizz_buzz_command</a:t>
            </a:r>
            <a:endParaRPr lang="en-US" i="1" dirty="0">
              <a:solidFill>
                <a:schemeClr val="tx1"/>
              </a:solidFill>
            </a:endParaRPr>
          </a:p>
        </p:txBody>
      </p:sp>
      <p:pic>
        <p:nvPicPr>
          <p:cNvPr id="15" name="Picture 14">
            <a:extLst>
              <a:ext uri="{FF2B5EF4-FFF2-40B4-BE49-F238E27FC236}">
                <a16:creationId xmlns:a16="http://schemas.microsoft.com/office/drawing/2014/main" id="{34285C10-5195-8449-8791-9C179AC3B47D}"/>
              </a:ext>
            </a:extLst>
          </p:cNvPr>
          <p:cNvPicPr>
            <a:picLocks noChangeAspect="1"/>
          </p:cNvPicPr>
          <p:nvPr/>
        </p:nvPicPr>
        <p:blipFill>
          <a:blip r:embed="rId5"/>
          <a:stretch>
            <a:fillRect/>
          </a:stretch>
        </p:blipFill>
        <p:spPr>
          <a:xfrm>
            <a:off x="7874007" y="4504765"/>
            <a:ext cx="1187799" cy="584472"/>
          </a:xfrm>
          <a:prstGeom prst="rect">
            <a:avLst/>
          </a:prstGeom>
        </p:spPr>
      </p:pic>
      <p:sp>
        <p:nvSpPr>
          <p:cNvPr id="16" name="Rectangle 15">
            <a:extLst>
              <a:ext uri="{FF2B5EF4-FFF2-40B4-BE49-F238E27FC236}">
                <a16:creationId xmlns:a16="http://schemas.microsoft.com/office/drawing/2014/main" id="{B460DD75-A9F4-8E43-9DA4-2EC2CB15F5B6}"/>
              </a:ext>
            </a:extLst>
          </p:cNvPr>
          <p:cNvSpPr/>
          <p:nvPr/>
        </p:nvSpPr>
        <p:spPr>
          <a:xfrm>
            <a:off x="6074102" y="-1995"/>
            <a:ext cx="2987704" cy="307777"/>
          </a:xfrm>
          <a:prstGeom prst="rect">
            <a:avLst/>
          </a:prstGeom>
        </p:spPr>
        <p:txBody>
          <a:bodyPr wrap="square">
            <a:spAutoFit/>
          </a:bodyPr>
          <a:lstStyle/>
          <a:p>
            <a:pPr algn="r"/>
            <a:r>
              <a:rPr lang="en-US" kern="1200" dirty="0">
                <a:solidFill>
                  <a:schemeClr val="tx1"/>
                </a:solidFill>
                <a:latin typeface="Dank Mono" pitchFamily="49" charset="77"/>
              </a:rPr>
              <a:t>https://refactoring.guru/</a:t>
            </a:r>
            <a:endParaRPr lang="en-US" dirty="0">
              <a:solidFill>
                <a:schemeClr val="tx1"/>
              </a:solidFill>
            </a:endParaRPr>
          </a:p>
        </p:txBody>
      </p:sp>
    </p:spTree>
    <p:extLst>
      <p:ext uri="{BB962C8B-B14F-4D97-AF65-F5344CB8AC3E}">
        <p14:creationId xmlns:p14="http://schemas.microsoft.com/office/powerpoint/2010/main" val="346409865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a:extLst>
              <a:ext uri="{FF2B5EF4-FFF2-40B4-BE49-F238E27FC236}">
                <a16:creationId xmlns:a16="http://schemas.microsoft.com/office/drawing/2014/main" id="{77D707C8-A72B-C64B-B98C-813598DD7EB8}"/>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927260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7639" b="763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6000" kern="1200" dirty="0">
                <a:solidFill>
                  <a:schemeClr val="tx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2737097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5"/>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mazon.com: Refactoring: Improving the Design of Existing Code  (Addison-Wesley Signature Series (Fowler)) eBook : Martin, Fowler: Kindle  Store">
            <a:extLst>
              <a:ext uri="{FF2B5EF4-FFF2-40B4-BE49-F238E27FC236}">
                <a16:creationId xmlns:a16="http://schemas.microsoft.com/office/drawing/2014/main" id="{78C01E5F-4289-6844-A925-9CDC7469BD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85011" y="482600"/>
            <a:ext cx="3373976" cy="41782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5"/>
        <p:cNvGrpSpPr/>
        <p:nvPr/>
      </p:nvGrpSpPr>
      <p:grpSpPr>
        <a:xfrm>
          <a:off x="0" y="0"/>
          <a:ext cx="0" cy="0"/>
          <a:chOff x="0" y="0"/>
          <a:chExt cx="0" cy="0"/>
        </a:xfrm>
      </p:grpSpPr>
      <p:sp>
        <p:nvSpPr>
          <p:cNvPr id="478" name="Google Shape;478;p74"/>
          <p:cNvSpPr txBox="1">
            <a:spLocks noGrp="1"/>
          </p:cNvSpPr>
          <p:nvPr>
            <p:ph type="title"/>
          </p:nvPr>
        </p:nvSpPr>
        <p:spPr>
          <a:xfrm>
            <a:off x="360758" y="2814636"/>
            <a:ext cx="2807227"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Refactoring Drivers</a:t>
            </a:r>
          </a:p>
        </p:txBody>
      </p:sp>
      <p:pic>
        <p:nvPicPr>
          <p:cNvPr id="2052" name="Picture 4" descr="5 Race Cars That Were Banned for Being Too Good">
            <a:extLst>
              <a:ext uri="{FF2B5EF4-FFF2-40B4-BE49-F238E27FC236}">
                <a16:creationId xmlns:a16="http://schemas.microsoft.com/office/drawing/2014/main" id="{EBB7B5B9-0E01-4343-AB05-1C34EB3C3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7" b="9722"/>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77" name="Google Shape;477;p74"/>
          <p:cNvSpPr txBox="1">
            <a:spLocks noGrp="1"/>
          </p:cNvSpPr>
          <p:nvPr>
            <p:ph type="body" idx="1"/>
          </p:nvPr>
        </p:nvSpPr>
        <p:spPr>
          <a:xfrm>
            <a:off x="3455718" y="2814637"/>
            <a:ext cx="5326327" cy="1839515"/>
          </a:xfrm>
          <a:prstGeom prst="rect">
            <a:avLst/>
          </a:prstGeom>
        </p:spPr>
        <p:txBody>
          <a:bodyPr spcFirstLastPara="1" lIns="91425" tIns="91425" rIns="91425" bIns="91425" anchor="ctr" anchorCtr="0">
            <a:normAutofit/>
          </a:bodyPr>
          <a:lstStyle/>
          <a:p>
            <a:pPr marL="457200" marR="0" lvl="0" indent="-342900" rtl="0">
              <a:spcBef>
                <a:spcPts val="640"/>
              </a:spcBef>
              <a:spcAft>
                <a:spcPts val="0"/>
              </a:spcAft>
              <a:buSzPts val="1800"/>
              <a:buChar char="•"/>
            </a:pPr>
            <a:r>
              <a:rPr lang="en-US" dirty="0">
                <a:latin typeface="Garamond" panose="02020404030301010803" pitchFamily="18" charset="0"/>
              </a:rPr>
              <a:t>Code Smells</a:t>
            </a:r>
          </a:p>
          <a:p>
            <a:pPr marL="457200" marR="0" lvl="0" indent="-342900" rtl="0">
              <a:spcBef>
                <a:spcPts val="0"/>
              </a:spcBef>
              <a:spcAft>
                <a:spcPts val="0"/>
              </a:spcAft>
              <a:buSzPts val="1800"/>
              <a:buChar char="•"/>
            </a:pPr>
            <a:r>
              <a:rPr lang="en-US" dirty="0">
                <a:latin typeface="Garamond" panose="02020404030301010803" pitchFamily="18" charset="0"/>
              </a:rPr>
              <a:t>Classic design principles – SOLID, DRY, </a:t>
            </a:r>
            <a:r>
              <a:rPr lang="en-US" dirty="0" err="1">
                <a:latin typeface="Garamond" panose="02020404030301010803" pitchFamily="18" charset="0"/>
              </a:rPr>
              <a:t>etc</a:t>
            </a: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Design Patterns (Gang of Four)</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8"/>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Freeform: Shape 13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4114800"/>
            <a:ext cx="2004648"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Develop Icons - Download Free Vector Icons | Noun Project">
            <a:extLst>
              <a:ext uri="{FF2B5EF4-FFF2-40B4-BE49-F238E27FC236}">
                <a16:creationId xmlns:a16="http://schemas.microsoft.com/office/drawing/2014/main" id="{D5BFCD1A-62EF-2A46-BE95-1464D5CD7E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53402" y="937026"/>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39" name="Arc 13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48762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1" name="Google Shape;511;p79"/>
          <p:cNvSpPr txBox="1">
            <a:spLocks noGrp="1"/>
          </p:cNvSpPr>
          <p:nvPr>
            <p:ph type="title"/>
          </p:nvPr>
        </p:nvSpPr>
        <p:spPr>
          <a:xfrm>
            <a:off x="225631" y="359619"/>
            <a:ext cx="4346369" cy="99417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Code Smells</a:t>
            </a:r>
          </a:p>
        </p:txBody>
      </p:sp>
      <p:sp>
        <p:nvSpPr>
          <p:cNvPr id="510" name="Google Shape;510;p79"/>
          <p:cNvSpPr txBox="1">
            <a:spLocks noGrp="1"/>
          </p:cNvSpPr>
          <p:nvPr>
            <p:ph type="body" idx="1"/>
          </p:nvPr>
        </p:nvSpPr>
        <p:spPr>
          <a:xfrm>
            <a:off x="225631" y="1488332"/>
            <a:ext cx="4346369" cy="3144390"/>
          </a:xfrm>
          <a:prstGeom prst="rect">
            <a:avLst/>
          </a:prstGeom>
        </p:spPr>
        <p:txBody>
          <a:bodyPr spcFirstLastPara="1" lIns="91425" tIns="91425" rIns="91425" bIns="91425" anchorCtr="0">
            <a:noAutofit/>
          </a:bodyPr>
          <a:lstStyle/>
          <a:p>
            <a:pPr marL="0" lvl="0" indent="0" rtl="0">
              <a:lnSpc>
                <a:spcPct val="90000"/>
              </a:lnSpc>
              <a:spcBef>
                <a:spcPts val="640"/>
              </a:spcBef>
              <a:spcAft>
                <a:spcPts val="0"/>
              </a:spcAft>
              <a:buNone/>
            </a:pPr>
            <a:r>
              <a:rPr lang="en-US" sz="1600" dirty="0">
                <a:latin typeface="Garamond" panose="02020404030301010803" pitchFamily="18" charset="0"/>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p>
          <a:p>
            <a:pPr marL="0" lvl="0" indent="0" rtl="0">
              <a:lnSpc>
                <a:spcPct val="90000"/>
              </a:lnSpc>
              <a:spcBef>
                <a:spcPts val="640"/>
              </a:spcBef>
              <a:spcAft>
                <a:spcPts val="0"/>
              </a:spcAft>
              <a:buNone/>
            </a:pPr>
            <a:endParaRPr lang="en-US" sz="1600" dirty="0">
              <a:latin typeface="Garamond" panose="02020404030301010803" pitchFamily="18" charset="0"/>
              <a:sym typeface="Avenir"/>
            </a:endParaRPr>
          </a:p>
          <a:p>
            <a:pPr marL="0" lvl="0" indent="0" rtl="0">
              <a:lnSpc>
                <a:spcPct val="90000"/>
              </a:lnSpc>
              <a:spcBef>
                <a:spcPts val="640"/>
              </a:spcBef>
              <a:spcAft>
                <a:spcPts val="0"/>
              </a:spcAft>
              <a:buNone/>
            </a:pPr>
            <a:r>
              <a:rPr lang="en-US" sz="1600" dirty="0">
                <a:latin typeface="Garamond" panose="02020404030301010803" pitchFamily="18" charset="0"/>
                <a:sym typeface="Avenir"/>
              </a:rPr>
              <a:t>"When and Why Your Code Starts to Smell Bad"</a:t>
            </a:r>
          </a:p>
          <a:p>
            <a:pPr marL="0" lvl="0" indent="0" rtl="0">
              <a:lnSpc>
                <a:spcPct val="90000"/>
              </a:lnSpc>
              <a:spcBef>
                <a:spcPts val="640"/>
              </a:spcBef>
              <a:spcAft>
                <a:spcPts val="0"/>
              </a:spcAft>
              <a:buNone/>
            </a:pPr>
            <a:r>
              <a:rPr lang="en-US" sz="1600" dirty="0">
                <a:latin typeface="Garamond" panose="02020404030301010803" pitchFamily="18" charset="0"/>
                <a:sym typeface="Avenir"/>
              </a:rPr>
              <a:t>2015 37th IEEE International Conference on Software Engineering (ICSE).</a:t>
            </a:r>
          </a:p>
        </p:txBody>
      </p:sp>
      <p:sp>
        <p:nvSpPr>
          <p:cNvPr id="509" name="Google Shape;509;p79"/>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Clr>
                <a:srgbClr val="000000"/>
              </a:buClr>
              <a:buSzPts val="1100"/>
              <a:buFont typeface="Arial"/>
              <a:buNone/>
            </a:pPr>
            <a:fld id="{00000000-1234-1234-1234-123412341234}" type="slidenum">
              <a:rPr lang="en-US" sz="300"/>
              <a:pPr marL="0" lvl="0" indent="0" rtl="0">
                <a:lnSpc>
                  <a:spcPct val="90000"/>
                </a:lnSpc>
                <a:spcBef>
                  <a:spcPts val="0"/>
                </a:spcBef>
                <a:spcAft>
                  <a:spcPts val="600"/>
                </a:spcAft>
                <a:buClr>
                  <a:srgbClr val="000000"/>
                </a:buClr>
                <a:buSzPts val="1100"/>
                <a:buFont typeface="Arial"/>
                <a:buNone/>
              </a:pPr>
              <a:t>70</a:t>
            </a:fld>
            <a:endParaRPr lang="en-US" sz="3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Recognize You</a:t>
            </a:r>
            <a:br>
              <a:rPr lang="en-US" dirty="0">
                <a:latin typeface="Dank Mono" pitchFamily="49" charset="77"/>
              </a:rPr>
            </a:br>
            <a:r>
              <a:rPr lang="en-US" b="1" dirty="0">
                <a:latin typeface="Dank Mono" pitchFamily="49" charset="77"/>
              </a:rPr>
              <a:t>Have a Problem</a:t>
            </a: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lnSpcReduction="10000"/>
          </a:bodyPr>
          <a:lstStyle/>
          <a:p>
            <a:pPr marL="457200" marR="0" lvl="0" indent="-342900" rtl="0">
              <a:spcBef>
                <a:spcPts val="640"/>
              </a:spcBef>
              <a:spcAft>
                <a:spcPts val="0"/>
              </a:spcAft>
              <a:buSzPts val="1800"/>
              <a:buChar char="•"/>
            </a:pPr>
            <a:r>
              <a:rPr lang="en-US" dirty="0">
                <a:latin typeface="Garamond" panose="02020404030301010803" pitchFamily="18" charset="0"/>
              </a:rPr>
              <a:t>Long Method smell </a:t>
            </a:r>
            <a:br>
              <a:rPr lang="en-US" dirty="0">
                <a:latin typeface="Garamond" panose="02020404030301010803" pitchFamily="18" charset="0"/>
              </a:rPr>
            </a:br>
            <a:r>
              <a:rPr lang="en-US" dirty="0">
                <a:latin typeface="Garamond" panose="02020404030301010803" pitchFamily="18" charset="0"/>
              </a:rPr>
              <a:t>(Fowler)</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Not very expressive, contains duplication </a:t>
            </a:r>
            <a:br>
              <a:rPr lang="en-US" dirty="0">
                <a:latin typeface="Garamond" panose="02020404030301010803" pitchFamily="18" charset="0"/>
              </a:rPr>
            </a:br>
            <a:r>
              <a:rPr lang="en-US" dirty="0">
                <a:latin typeface="Garamond" panose="02020404030301010803" pitchFamily="18" charset="0"/>
              </a:rPr>
              <a:t>(Simple Design)</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Contains guiding comments</a:t>
            </a:r>
            <a:br>
              <a:rPr lang="en-US" dirty="0">
                <a:latin typeface="Garamond" panose="02020404030301010803" pitchFamily="18" charset="0"/>
              </a:rPr>
            </a:br>
            <a:r>
              <a:rPr lang="en-US" dirty="0">
                <a:latin typeface="Garamond" panose="02020404030301010803" pitchFamily="18" charset="0"/>
              </a:rPr>
              <a:t>(Simple Style)</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Breaks the Single Responsibility Principle (Martin)</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71</a:t>
            </a:fld>
            <a:endParaRPr lang="en-US" sz="300">
              <a:solidFill>
                <a:srgbClr val="FFFFF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Application-level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a:bodyPr>
          <a:lstStyle/>
          <a:p>
            <a:pPr lvl="0"/>
            <a:r>
              <a:rPr lang="en-US" dirty="0">
                <a:latin typeface="Garamond" panose="02020404030301010803" pitchFamily="18" charset="0"/>
              </a:rPr>
              <a:t>Duplicated code</a:t>
            </a:r>
          </a:p>
          <a:p>
            <a:pPr lvl="0"/>
            <a:endParaRPr lang="en-US" dirty="0">
              <a:latin typeface="Garamond" panose="02020404030301010803" pitchFamily="18" charset="0"/>
            </a:endParaRPr>
          </a:p>
          <a:p>
            <a:pPr lvl="0"/>
            <a:r>
              <a:rPr lang="en-US" dirty="0">
                <a:latin typeface="Garamond" panose="02020404030301010803" pitchFamily="18" charset="0"/>
              </a:rPr>
              <a:t>Contrived complexity</a:t>
            </a:r>
          </a:p>
          <a:p>
            <a:pPr lvl="0"/>
            <a:endParaRPr lang="en-US" dirty="0">
              <a:latin typeface="Garamond" panose="02020404030301010803" pitchFamily="18" charset="0"/>
            </a:endParaRPr>
          </a:p>
          <a:p>
            <a:pPr lvl="0"/>
            <a:r>
              <a:rPr lang="en-US" dirty="0">
                <a:latin typeface="Garamond" panose="02020404030301010803" pitchFamily="18" charset="0"/>
              </a:rPr>
              <a:t>Shotgun surgery</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72</a:t>
            </a:fld>
            <a:endParaRPr lang="en-US" sz="300">
              <a:solidFill>
                <a:srgbClr val="FFFFFF"/>
              </a:solidFill>
            </a:endParaRPr>
          </a:p>
        </p:txBody>
      </p:sp>
    </p:spTree>
    <p:extLst>
      <p:ext uri="{BB962C8B-B14F-4D97-AF65-F5344CB8AC3E}">
        <p14:creationId xmlns:p14="http://schemas.microsoft.com/office/powerpoint/2010/main" val="29690911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Class-level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92500" lnSpcReduction="10000"/>
          </a:bodyPr>
          <a:lstStyle/>
          <a:p>
            <a:pPr lvl="0"/>
            <a:r>
              <a:rPr lang="en-US" dirty="0">
                <a:latin typeface="Garamond" panose="02020404030301010803" pitchFamily="18" charset="0"/>
              </a:rPr>
              <a:t>Large class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Feature envy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Inappropriate intimacy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Excessive use of literals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Cyclomatic complexity</a:t>
            </a:r>
          </a:p>
          <a:p>
            <a:pPr lvl="0"/>
            <a:endParaRPr lang="en-US" dirty="0">
              <a:latin typeface="Garamond" panose="02020404030301010803" pitchFamily="18" charset="0"/>
            </a:endParaRPr>
          </a:p>
          <a:p>
            <a:pPr lvl="0"/>
            <a:endParaRPr lang="en-US" dirty="0">
              <a:latin typeface="Garamond" panose="02020404030301010803" pitchFamily="18" charset="0"/>
            </a:endParaRPr>
          </a:p>
          <a:p>
            <a:pPr lvl="0"/>
            <a:endParaRPr lang="en-US" dirty="0">
              <a:latin typeface="Garamond" panose="02020404030301010803" pitchFamily="18" charset="0"/>
            </a:endParaRP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73</a:t>
            </a:fld>
            <a:endParaRPr lang="en-US" sz="300">
              <a:solidFill>
                <a:srgbClr val="FFFFFF"/>
              </a:solidFill>
            </a:endParaRPr>
          </a:p>
        </p:txBody>
      </p:sp>
    </p:spTree>
    <p:extLst>
      <p:ext uri="{BB962C8B-B14F-4D97-AF65-F5344CB8AC3E}">
        <p14:creationId xmlns:p14="http://schemas.microsoft.com/office/powerpoint/2010/main" val="10416452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Method-level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77500" lnSpcReduction="20000"/>
          </a:bodyPr>
          <a:lstStyle/>
          <a:p>
            <a:pPr lvl="0"/>
            <a:r>
              <a:rPr lang="en-US" dirty="0">
                <a:latin typeface="Garamond" panose="02020404030301010803" pitchFamily="18" charset="0"/>
              </a:rPr>
              <a:t>Too many parameters</a:t>
            </a:r>
          </a:p>
          <a:p>
            <a:pPr lvl="0"/>
            <a:endParaRPr lang="en-US" dirty="0">
              <a:latin typeface="Garamond" panose="02020404030301010803" pitchFamily="18" charset="0"/>
            </a:endParaRPr>
          </a:p>
          <a:p>
            <a:pPr lvl="0"/>
            <a:r>
              <a:rPr lang="en-US" dirty="0">
                <a:latin typeface="Garamond" panose="02020404030301010803" pitchFamily="18" charset="0"/>
              </a:rPr>
              <a:t>Long method</a:t>
            </a:r>
          </a:p>
          <a:p>
            <a:pPr lvl="0"/>
            <a:endParaRPr lang="en-US" dirty="0">
              <a:latin typeface="Garamond" panose="02020404030301010803" pitchFamily="18" charset="0"/>
            </a:endParaRPr>
          </a:p>
          <a:p>
            <a:pPr lvl="0"/>
            <a:r>
              <a:rPr lang="en-US" dirty="0">
                <a:latin typeface="Garamond" panose="02020404030301010803" pitchFamily="18" charset="0"/>
              </a:rPr>
              <a:t>Excessively long identifiers</a:t>
            </a:r>
          </a:p>
          <a:p>
            <a:pPr lvl="0"/>
            <a:endParaRPr lang="en-US" dirty="0">
              <a:latin typeface="Garamond" panose="02020404030301010803" pitchFamily="18" charset="0"/>
            </a:endParaRPr>
          </a:p>
          <a:p>
            <a:pPr lvl="0"/>
            <a:r>
              <a:rPr lang="en-US" dirty="0">
                <a:latin typeface="Garamond" panose="02020404030301010803" pitchFamily="18" charset="0"/>
              </a:rPr>
              <a:t>Excessively short identifiers</a:t>
            </a:r>
          </a:p>
          <a:p>
            <a:pPr lvl="0"/>
            <a:endParaRPr lang="en-US" dirty="0">
              <a:latin typeface="Garamond" panose="02020404030301010803" pitchFamily="18" charset="0"/>
            </a:endParaRPr>
          </a:p>
          <a:p>
            <a:pPr lvl="0"/>
            <a:r>
              <a:rPr lang="en-US" dirty="0">
                <a:latin typeface="Garamond" panose="02020404030301010803" pitchFamily="18" charset="0"/>
              </a:rPr>
              <a:t>Excessive return of data</a:t>
            </a:r>
          </a:p>
          <a:p>
            <a:pPr lvl="0"/>
            <a:endParaRPr lang="en-US" dirty="0">
              <a:latin typeface="Garamond" panose="02020404030301010803" pitchFamily="18" charset="0"/>
            </a:endParaRPr>
          </a:p>
          <a:p>
            <a:pPr lvl="0"/>
            <a:r>
              <a:rPr lang="en-US" dirty="0">
                <a:latin typeface="Garamond" panose="02020404030301010803" pitchFamily="18" charset="0"/>
              </a:rPr>
              <a:t>Excessively long line of code</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74</a:t>
            </a:fld>
            <a:endParaRPr lang="en-US" sz="300">
              <a:solidFill>
                <a:srgbClr val="FFFFFF"/>
              </a:solidFill>
            </a:endParaRPr>
          </a:p>
        </p:txBody>
      </p:sp>
    </p:spTree>
    <p:extLst>
      <p:ext uri="{BB962C8B-B14F-4D97-AF65-F5344CB8AC3E}">
        <p14:creationId xmlns:p14="http://schemas.microsoft.com/office/powerpoint/2010/main" val="402558651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9"/>
        <p:cNvGrpSpPr/>
        <p:nvPr/>
      </p:nvGrpSpPr>
      <p:grpSpPr>
        <a:xfrm>
          <a:off x="0" y="0"/>
          <a:ext cx="0" cy="0"/>
          <a:chOff x="0" y="0"/>
          <a:chExt cx="0" cy="0"/>
        </a:xfrm>
      </p:grpSpPr>
      <p:sp useBgFill="1">
        <p:nvSpPr>
          <p:cNvPr id="3080"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Google Shape;572;p88"/>
          <p:cNvSpPr txBox="1">
            <a:spLocks noGrp="1"/>
          </p:cNvSpPr>
          <p:nvPr>
            <p:ph type="title"/>
          </p:nvPr>
        </p:nvSpPr>
        <p:spPr>
          <a:xfrm>
            <a:off x="4587426" y="273843"/>
            <a:ext cx="4414069"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Refactoring Tips</a:t>
            </a:r>
          </a:p>
        </p:txBody>
      </p:sp>
      <p:pic>
        <p:nvPicPr>
          <p:cNvPr id="3074" name="Picture 2" descr="The Tip of the ACA Iceberg – Axene Health Partners, LLC">
            <a:extLst>
              <a:ext uri="{FF2B5EF4-FFF2-40B4-BE49-F238E27FC236}">
                <a16:creationId xmlns:a16="http://schemas.microsoft.com/office/drawing/2014/main" id="{B587B8A9-AB7E-0F4C-9D4C-8B890E24D4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 r="38538" b="2"/>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71" name="Google Shape;571;p88"/>
          <p:cNvSpPr txBox="1">
            <a:spLocks noGrp="1"/>
          </p:cNvSpPr>
          <p:nvPr>
            <p:ph type="body" idx="1"/>
          </p:nvPr>
        </p:nvSpPr>
        <p:spPr>
          <a:xfrm>
            <a:off x="4587426" y="1749972"/>
            <a:ext cx="4414069" cy="2882750"/>
          </a:xfrm>
          <a:prstGeom prst="rect">
            <a:avLst/>
          </a:prstGeom>
        </p:spPr>
        <p:txBody>
          <a:bodyPr spcFirstLastPara="1" lIns="91425" tIns="91425" rIns="91425" bIns="91425" anchorCtr="0">
            <a:noAutofit/>
          </a:bodyPr>
          <a:lstStyle/>
          <a:p>
            <a:pPr marL="114300" marR="0" lvl="0" indent="0" rtl="0">
              <a:spcBef>
                <a:spcPts val="640"/>
              </a:spcBef>
              <a:spcAft>
                <a:spcPts val="0"/>
              </a:spcAft>
              <a:buSzPts val="1800"/>
              <a:buNone/>
            </a:pPr>
            <a:r>
              <a:rPr lang="en-US" sz="1600" dirty="0">
                <a:latin typeface="Garamond" panose="02020404030301010803" pitchFamily="18" charset="0"/>
              </a:rPr>
              <a:t>Don’t refactor and change behavior simultaneously</a:t>
            </a:r>
          </a:p>
          <a:p>
            <a:pPr marL="114300" marR="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Always run tests</a:t>
            </a:r>
            <a:br>
              <a:rPr lang="en-US" sz="1600" dirty="0">
                <a:latin typeface="Garamond" panose="02020404030301010803" pitchFamily="18" charset="0"/>
              </a:rPr>
            </a:br>
            <a:r>
              <a:rPr lang="en-US" sz="1600" dirty="0">
                <a:latin typeface="Garamond" panose="02020404030301010803" pitchFamily="18" charset="0"/>
              </a:rPr>
              <a:t>- If tests aren’t available, take only safe proven steps</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Never skip the third leg of the TDD cycle</a:t>
            </a:r>
            <a:br>
              <a:rPr lang="en-US" sz="1600" dirty="0">
                <a:latin typeface="Garamond" panose="02020404030301010803" pitchFamily="18" charset="0"/>
              </a:rPr>
            </a:br>
            <a:r>
              <a:rPr lang="en-US" sz="1600" dirty="0">
                <a:latin typeface="Garamond" panose="02020404030301010803" pitchFamily="18" charset="0"/>
              </a:rPr>
              <a:t>- Avoid having to ask permission</a:t>
            </a:r>
            <a:br>
              <a:rPr lang="en-US" sz="1600" dirty="0">
                <a:latin typeface="Garamond" panose="02020404030301010803" pitchFamily="18" charset="0"/>
              </a:rPr>
            </a:br>
            <a:r>
              <a:rPr lang="en-US" sz="1600" dirty="0">
                <a:latin typeface="Garamond" panose="02020404030301010803" pitchFamily="18" charset="0"/>
              </a:rPr>
              <a:t>- Refactoring is part of your development process</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Read by Refactoring</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Rename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Inline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Extract Method</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Local Variable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Parameter</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Field</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Incremental Change</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Look at something</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Have an insight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Write it down (in code)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Check it in</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167108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Benefits</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Rapid Development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Every time you read code;</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you improve it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Refactoring becomes</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ingrained in the culture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Greater agility</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780400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82194" y="4263242"/>
            <a:ext cx="6858000" cy="785254"/>
          </a:xfrm>
          <a:prstGeom prst="rect">
            <a:avLst/>
          </a:prstGeom>
        </p:spPr>
        <p:txBody>
          <a:bodyPr spcFirstLastPara="1" vert="horz" lIns="91440" tIns="45720" rIns="91440" bIns="45720" rtlCol="0" anchor="t" anchorCtr="0">
            <a:normAutofit fontScale="90000"/>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672105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400" b="1" dirty="0">
                <a:latin typeface="Dank Mono" pitchFamily="49" charset="77"/>
              </a:rPr>
              <a:t>Test First</a:t>
            </a:r>
            <a:br>
              <a:rPr lang="en-US" sz="3400" dirty="0">
                <a:latin typeface="Dank Mono" pitchFamily="49" charset="77"/>
              </a:rPr>
            </a:br>
            <a:r>
              <a:rPr lang="en-US" sz="3400"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l="7076" r="7076"/>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06_fizz_buzz_functional</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7468955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10" name="Picture 2" descr="NASA Television to Air Space Station Cargo Ship Launch, Docking | NASA">
            <a:extLst>
              <a:ext uri="{FF2B5EF4-FFF2-40B4-BE49-F238E27FC236}">
                <a16:creationId xmlns:a16="http://schemas.microsoft.com/office/drawing/2014/main" id="{3B889B88-7738-0048-8231-4A85820B43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AB33CF-E650-E84F-96CB-2FB9EEA19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95;p41">
            <a:extLst>
              <a:ext uri="{FF2B5EF4-FFF2-40B4-BE49-F238E27FC236}">
                <a16:creationId xmlns:a16="http://schemas.microsoft.com/office/drawing/2014/main" id="{B1F36651-CBD5-BE45-988A-DD4AAF889358}"/>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14" name="Straight Connector 13">
            <a:extLst>
              <a:ext uri="{FF2B5EF4-FFF2-40B4-BE49-F238E27FC236}">
                <a16:creationId xmlns:a16="http://schemas.microsoft.com/office/drawing/2014/main" id="{AEB27F17-B1CA-1D4A-88F3-808A16BCD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3EE02C-85E3-1F49-878E-F249E9A347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6A2340-6ABB-5B4D-8354-96C2B91BE25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6"/>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9" name="Google Shape;599;p93"/>
          <p:cNvSpPr txBox="1">
            <a:spLocks noGrp="1"/>
          </p:cNvSpPr>
          <p:nvPr>
            <p:ph type="title"/>
          </p:nvPr>
        </p:nvSpPr>
        <p:spPr>
          <a:xfrm>
            <a:off x="482600" y="241300"/>
            <a:ext cx="8178799" cy="85180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200" dirty="0">
                <a:latin typeface="Dank Mono" pitchFamily="49" charset="77"/>
              </a:rPr>
              <a:t>SUT – System Under Test</a:t>
            </a:r>
          </a:p>
        </p:txBody>
      </p:sp>
      <p:sp>
        <p:nvSpPr>
          <p:cNvPr id="598" name="Google Shape;598;p93"/>
          <p:cNvSpPr txBox="1">
            <a:spLocks noGrp="1"/>
          </p:cNvSpPr>
          <p:nvPr>
            <p:ph type="body" idx="1"/>
          </p:nvPr>
        </p:nvSpPr>
        <p:spPr>
          <a:xfrm>
            <a:off x="482601" y="1337235"/>
            <a:ext cx="3006288" cy="3295487"/>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The thing we’re currently writing Unit Tests for</a:t>
            </a:r>
          </a:p>
          <a:p>
            <a:pPr marL="114300" lvl="0" indent="0" rtl="0">
              <a:spcBef>
                <a:spcPts val="0"/>
              </a:spcBef>
              <a:spcAft>
                <a:spcPts val="0"/>
              </a:spcAft>
              <a:buSzPts val="1800"/>
              <a:buNone/>
            </a:pPr>
            <a:br>
              <a:rPr lang="en-US" sz="1500" dirty="0">
                <a:latin typeface="Garamond" panose="02020404030301010803" pitchFamily="18" charset="0"/>
              </a:rPr>
            </a:br>
            <a:r>
              <a:rPr lang="en-US" sz="1500" dirty="0">
                <a:latin typeface="Garamond" panose="02020404030301010803" pitchFamily="18" charset="0"/>
              </a:rPr>
              <a:t>Can have 1 or more dependencies (Fowler calls them “collaborators”)</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51122"/>
            <a:ext cx="760545" cy="1513185"/>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4" name="Picture 2" descr="Generating test cases so you don&amp;#39;t have to : Spotify Engineering">
            <a:extLst>
              <a:ext uri="{FF2B5EF4-FFF2-40B4-BE49-F238E27FC236}">
                <a16:creationId xmlns:a16="http://schemas.microsoft.com/office/drawing/2014/main" id="{BC6BC84C-E553-7440-A33E-84D643D103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71490" y="1589421"/>
            <a:ext cx="4689909" cy="2767046"/>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0"/>
            <a:ext cx="729532" cy="1451482"/>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overrideClrMapping bg1="lt1" tx1="dk1" bg2="lt2" tx2="dk2" accent1="accent1" accent2="accent2" accent3="accent3" accent4="accent4" accent5="accent5" accent6="accent6" hlink="hlink" folHlink="folHlink"/>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3"/>
        <p:cNvGrpSpPr/>
        <p:nvPr/>
      </p:nvGrpSpPr>
      <p:grpSpPr>
        <a:xfrm>
          <a:off x="0" y="0"/>
          <a:ext cx="0" cy="0"/>
          <a:chOff x="0" y="0"/>
          <a:chExt cx="0" cy="0"/>
        </a:xfrm>
      </p:grpSpPr>
      <p:sp>
        <p:nvSpPr>
          <p:cNvPr id="606" name="Google Shape;606;p94"/>
          <p:cNvSpPr txBox="1">
            <a:spLocks noGrp="1"/>
          </p:cNvSpPr>
          <p:nvPr>
            <p:ph type="title"/>
          </p:nvPr>
        </p:nvSpPr>
        <p:spPr>
          <a:xfrm>
            <a:off x="360759" y="2814636"/>
            <a:ext cx="2702952"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700" dirty="0">
                <a:latin typeface="Dank Mono" pitchFamily="49" charset="77"/>
              </a:rPr>
              <a:t>Dependencies, Decoupled...</a:t>
            </a:r>
          </a:p>
        </p:txBody>
      </p:sp>
      <p:pic>
        <p:nvPicPr>
          <p:cNvPr id="14340" name="Picture 4" descr="Perks of a decoupled architecture | by Saurabh AV | Medium">
            <a:extLst>
              <a:ext uri="{FF2B5EF4-FFF2-40B4-BE49-F238E27FC236}">
                <a16:creationId xmlns:a16="http://schemas.microsoft.com/office/drawing/2014/main" id="{53ED97D5-C3A0-9140-9B69-1BCF7DC63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39" r="1" b="19340"/>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605" name="Google Shape;605;p94"/>
          <p:cNvSpPr txBox="1">
            <a:spLocks noGrp="1"/>
          </p:cNvSpPr>
          <p:nvPr>
            <p:ph type="body" idx="1"/>
          </p:nvPr>
        </p:nvSpPr>
        <p:spPr>
          <a:xfrm>
            <a:off x="3167986" y="2814637"/>
            <a:ext cx="5976014" cy="1839515"/>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600" dirty="0">
                <a:latin typeface="Garamond" panose="02020404030301010803" pitchFamily="18" charset="0"/>
              </a:rPr>
              <a:t>You want to isolate the SUT as much as possible!</a:t>
            </a:r>
          </a:p>
          <a:p>
            <a:pPr marL="11430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Building an entire app object graph just for Unit Testing is not practical</a:t>
            </a:r>
          </a:p>
          <a:p>
            <a:pPr marL="11430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Databases should never be a part of a Unit Test!</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0"/>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Lions, and Tigers, and Bears – Oh My! – filmizon">
            <a:extLst>
              <a:ext uri="{FF2B5EF4-FFF2-40B4-BE49-F238E27FC236}">
                <a16:creationId xmlns:a16="http://schemas.microsoft.com/office/drawing/2014/main" id="{F5FF399D-D0C3-7745-8852-D42C32F49D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43" r="6445"/>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5366"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3" name="Google Shape;613;p95"/>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Mocks and Fakes and Stubs, Oh My!</a:t>
            </a:r>
          </a:p>
        </p:txBody>
      </p:sp>
      <p:sp>
        <p:nvSpPr>
          <p:cNvPr id="612" name="Google Shape;612;p95"/>
          <p:cNvSpPr txBox="1">
            <a:spLocks noGrp="1"/>
          </p:cNvSpPr>
          <p:nvPr>
            <p:ph type="body" idx="1"/>
          </p:nvPr>
        </p:nvSpPr>
        <p:spPr>
          <a:xfrm>
            <a:off x="628650" y="1825650"/>
            <a:ext cx="2866641" cy="2807072"/>
          </a:xfrm>
          <a:prstGeom prst="rect">
            <a:avLst/>
          </a:prstGeom>
        </p:spPr>
        <p:txBody>
          <a:bodyPr spcFirstLastPara="1" lIns="91425" tIns="91425" rIns="91425" bIns="91425" anchorCtr="0">
            <a:noAutofit/>
          </a:bodyPr>
          <a:lstStyle/>
          <a:p>
            <a:pPr marL="457200" lvl="0" indent="-342900" rtl="0">
              <a:lnSpc>
                <a:spcPct val="90000"/>
              </a:lnSpc>
              <a:spcBef>
                <a:spcPts val="640"/>
              </a:spcBef>
              <a:spcAft>
                <a:spcPts val="0"/>
              </a:spcAft>
              <a:buSzPts val="1800"/>
              <a:buFont typeface="Avenir"/>
              <a:buChar char="•"/>
            </a:pPr>
            <a:r>
              <a:rPr lang="en-US" sz="1600" dirty="0">
                <a:latin typeface="Garamond" panose="02020404030301010803" pitchFamily="18" charset="0"/>
              </a:rPr>
              <a:t>All the same thing: objects that simulate the behavior of real objects</a:t>
            </a:r>
          </a:p>
          <a:p>
            <a:pPr marL="457200" lvl="0" indent="-342900" rtl="0">
              <a:lnSpc>
                <a:spcPct val="90000"/>
              </a:lnSpc>
              <a:spcBef>
                <a:spcPts val="0"/>
              </a:spcBef>
              <a:spcAft>
                <a:spcPts val="0"/>
              </a:spcAft>
              <a:buSzPts val="1800"/>
              <a:buChar char="•"/>
            </a:pPr>
            <a:r>
              <a:rPr lang="en-US" sz="1600" dirty="0">
                <a:latin typeface="Garamond" panose="02020404030301010803" pitchFamily="18" charset="0"/>
              </a:rPr>
              <a:t>This is how we decouple the “collaborators” from the SUT</a:t>
            </a:r>
          </a:p>
          <a:p>
            <a:pPr marL="457200" lvl="0" indent="-342900" rtl="0">
              <a:lnSpc>
                <a:spcPct val="90000"/>
              </a:lnSpc>
              <a:spcBef>
                <a:spcPts val="0"/>
              </a:spcBef>
              <a:spcAft>
                <a:spcPts val="0"/>
              </a:spcAft>
              <a:buSzPts val="1800"/>
              <a:buChar char="•"/>
            </a:pPr>
            <a:r>
              <a:rPr lang="en-US" sz="1600" dirty="0">
                <a:latin typeface="Garamond" panose="02020404030301010803" pitchFamily="18" charset="0"/>
              </a:rPr>
              <a:t>Allows us to go beyond simply verifying just the state of the SUT</a:t>
            </a:r>
          </a:p>
          <a:p>
            <a:pPr marL="457200" lvl="0" indent="-342900" rtl="0">
              <a:lnSpc>
                <a:spcPct val="90000"/>
              </a:lnSpc>
              <a:spcBef>
                <a:spcPts val="0"/>
              </a:spcBef>
              <a:spcAft>
                <a:spcPts val="0"/>
              </a:spcAft>
              <a:buSzPts val="1800"/>
              <a:buChar char="•"/>
            </a:pPr>
            <a:r>
              <a:rPr lang="en-US" sz="1600" dirty="0">
                <a:latin typeface="Garamond" panose="02020404030301010803" pitchFamily="18" charset="0"/>
              </a:rPr>
              <a:t>Opens the door to let us verify the behavior of the SUT</a:t>
            </a: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7"/>
        <p:cNvGrpSpPr/>
        <p:nvPr/>
      </p:nvGrpSpPr>
      <p:grpSpPr>
        <a:xfrm>
          <a:off x="0" y="0"/>
          <a:ext cx="0" cy="0"/>
          <a:chOff x="0" y="0"/>
          <a:chExt cx="0" cy="0"/>
        </a:xfrm>
      </p:grpSpPr>
      <p:sp>
        <p:nvSpPr>
          <p:cNvPr id="620" name="Google Shape;620;p96"/>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600" dirty="0">
                <a:latin typeface="Dank Mono" pitchFamily="49" charset="77"/>
              </a:rPr>
              <a:t>Mocks vs Stubs vs Fakes</a:t>
            </a:r>
          </a:p>
        </p:txBody>
      </p:sp>
      <p:cxnSp>
        <p:nvCxnSpPr>
          <p:cNvPr id="16388"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19" name="Google Shape;619;p96"/>
          <p:cNvSpPr txBox="1">
            <a:spLocks noGrp="1"/>
          </p:cNvSpPr>
          <p:nvPr>
            <p:ph type="body" idx="1"/>
          </p:nvPr>
        </p:nvSpPr>
        <p:spPr>
          <a:xfrm>
            <a:off x="491490" y="1931275"/>
            <a:ext cx="3840085" cy="2596671"/>
          </a:xfrm>
          <a:prstGeom prst="rect">
            <a:avLst/>
          </a:prstGeom>
        </p:spPr>
        <p:txBody>
          <a:bodyPr spcFirstLastPara="1" lIns="91425" tIns="91425" rIns="91425" bIns="91425" anchorCtr="0">
            <a:noAutofit/>
          </a:bodyPr>
          <a:lstStyle/>
          <a:p>
            <a:pPr marL="457200" lvl="0" indent="-342900" rtl="0">
              <a:spcBef>
                <a:spcPts val="0"/>
              </a:spcBef>
              <a:spcAft>
                <a:spcPts val="0"/>
              </a:spcAft>
              <a:buSzPts val="1800"/>
              <a:buChar char="•"/>
            </a:pPr>
            <a:r>
              <a:rPr lang="en-US" sz="1600" dirty="0">
                <a:latin typeface="Garamond" panose="02020404030301010803" pitchFamily="18" charset="0"/>
              </a:rPr>
              <a:t>Stubs can be thought of having minimalistic behavior – just enough to allow the object under test to execute the test</a:t>
            </a:r>
          </a:p>
          <a:p>
            <a:pPr marL="457200" lvl="0" indent="-342900" rtl="0">
              <a:spcBef>
                <a:spcPts val="0"/>
              </a:spcBef>
              <a:spcAft>
                <a:spcPts val="0"/>
              </a:spcAft>
              <a:buSzPts val="1800"/>
              <a:buChar char="•"/>
            </a:pPr>
            <a:r>
              <a:rPr lang="en-US" sz="1600" dirty="0">
                <a:latin typeface="Garamond" panose="02020404030301010803" pitchFamily="18" charset="0"/>
              </a:rPr>
              <a:t>A Mock is like a “smart” Stub in that the test will also verify that the object under test calls the mock as expected</a:t>
            </a:r>
          </a:p>
          <a:p>
            <a:pPr marL="457200" lvl="0" indent="-342900" rtl="0">
              <a:spcBef>
                <a:spcPts val="0"/>
              </a:spcBef>
              <a:spcAft>
                <a:spcPts val="0"/>
              </a:spcAft>
              <a:buSzPts val="1800"/>
              <a:buChar char="•"/>
            </a:pPr>
            <a:r>
              <a:rPr lang="en-US" sz="1600" dirty="0">
                <a:latin typeface="Garamond" panose="02020404030301010803" pitchFamily="18" charset="0"/>
              </a:rPr>
              <a:t>A Fake has business behavior. You can drive a fake to behave in different ways by giving it different data</a:t>
            </a:r>
          </a:p>
        </p:txBody>
      </p:sp>
      <p:pic>
        <p:nvPicPr>
          <p:cNvPr id="16386" name="Picture 2" descr="What You Talkin&amp;#39; About _____? — Washington Cathedral">
            <a:extLst>
              <a:ext uri="{FF2B5EF4-FFF2-40B4-BE49-F238E27FC236}">
                <a16:creationId xmlns:a16="http://schemas.microsoft.com/office/drawing/2014/main" id="{1255CAC6-9673-C248-B5DC-3FFE7F0EEE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25" r="11957" b="-2"/>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4"/>
        <p:cNvGrpSpPr/>
        <p:nvPr/>
      </p:nvGrpSpPr>
      <p:grpSpPr>
        <a:xfrm>
          <a:off x="0" y="0"/>
          <a:ext cx="0" cy="0"/>
          <a:chOff x="0" y="0"/>
          <a:chExt cx="0" cy="0"/>
        </a:xfrm>
      </p:grpSpPr>
      <p:pic>
        <p:nvPicPr>
          <p:cNvPr id="17412" name="Picture 4" descr="Featured Birds: Northern Mockingbirds">
            <a:extLst>
              <a:ext uri="{FF2B5EF4-FFF2-40B4-BE49-F238E27FC236}">
                <a16:creationId xmlns:a16="http://schemas.microsoft.com/office/drawing/2014/main" id="{374ED1AF-6B20-844F-A632-0876C2008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9" r="15151" b="671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Google Shape;627;p97"/>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Mocks – How to use them</a:t>
            </a:r>
          </a:p>
        </p:txBody>
      </p:sp>
      <p:sp>
        <p:nvSpPr>
          <p:cNvPr id="626" name="Google Shape;626;p97"/>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Font typeface="Avenir"/>
              <a:buChar char="•"/>
            </a:pPr>
            <a:r>
              <a:rPr lang="en-US" dirty="0">
                <a:latin typeface="Garamond" panose="02020404030301010803" pitchFamily="18" charset="0"/>
              </a:rPr>
              <a:t>Most languages have a mocking framework available to use</a:t>
            </a:r>
          </a:p>
          <a:p>
            <a:pPr marL="457200" lvl="0" indent="-342900" rtl="0">
              <a:spcBef>
                <a:spcPts val="0"/>
              </a:spcBef>
              <a:spcAft>
                <a:spcPts val="0"/>
              </a:spcAft>
              <a:buSzPts val="1800"/>
              <a:buChar char="•"/>
            </a:pPr>
            <a:r>
              <a:rPr lang="en-US" dirty="0">
                <a:latin typeface="Garamond" panose="02020404030301010803" pitchFamily="18" charset="0"/>
              </a:rPr>
              <a:t>Mocks and Stubs are easily created with a mocking framework</a:t>
            </a:r>
          </a:p>
          <a:p>
            <a:pPr marL="457200" lvl="0" indent="-342900" rtl="0">
              <a:spcBef>
                <a:spcPts val="0"/>
              </a:spcBef>
              <a:spcAft>
                <a:spcPts val="0"/>
              </a:spcAft>
              <a:buSzPts val="1800"/>
              <a:buChar char="•"/>
            </a:pPr>
            <a:r>
              <a:rPr lang="en-US" dirty="0">
                <a:latin typeface="Garamond" panose="02020404030301010803" pitchFamily="18" charset="0"/>
              </a:rPr>
              <a:t>A Fake is usually easier to code by hand, but can still be done with a mocking framework</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l="1975" r="1975"/>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Widget Mock</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07_widget_mock</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1808876"/>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5"/>
        <p:cNvGrpSpPr/>
        <p:nvPr/>
      </p:nvGrpSpPr>
      <p:grpSpPr>
        <a:xfrm>
          <a:off x="0" y="0"/>
          <a:ext cx="0" cy="0"/>
          <a:chOff x="0" y="0"/>
          <a:chExt cx="0" cy="0"/>
        </a:xfrm>
      </p:grpSpPr>
      <p:sp useBgFill="1">
        <p:nvSpPr>
          <p:cNvPr id="440" name="Rectangle 12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12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37" descr="CPU with binary numbers and blueprint">
            <a:extLst>
              <a:ext uri="{FF2B5EF4-FFF2-40B4-BE49-F238E27FC236}">
                <a16:creationId xmlns:a16="http://schemas.microsoft.com/office/drawing/2014/main" id="{2CC7EA63-E26D-498E-882F-CD2351BD8010}"/>
              </a:ext>
            </a:extLst>
          </p:cNvPr>
          <p:cNvPicPr>
            <a:picLocks noChangeAspect="1"/>
          </p:cNvPicPr>
          <p:nvPr/>
        </p:nvPicPr>
        <p:blipFill rotWithShape="1">
          <a:blip r:embed="rId3"/>
          <a:srcRect/>
          <a:stretch/>
        </p:blipFill>
        <p:spPr>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436" name="Google Shape;436;p68"/>
          <p:cNvSpPr txBox="1">
            <a:spLocks noGrp="1"/>
          </p:cNvSpPr>
          <p:nvPr>
            <p:ph type="title"/>
          </p:nvPr>
        </p:nvSpPr>
        <p:spPr>
          <a:xfrm>
            <a:off x="270754" y="4297257"/>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000" kern="1200" dirty="0">
                <a:solidFill>
                  <a:schemeClr val="tx1">
                    <a:lumMod val="85000"/>
                    <a:lumOff val="15000"/>
                  </a:schemeClr>
                </a:solidFill>
                <a:latin typeface="Garamond" panose="02020404030301010803" pitchFamily="18" charset="0"/>
                <a:ea typeface="+mj-ea"/>
                <a:cs typeface="+mj-cs"/>
              </a:rPr>
              <a:t>SOFTWARE DESIGN &amp; TDD</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7"/>
        <p:cNvGrpSpPr/>
        <p:nvPr/>
      </p:nvGrpSpPr>
      <p:grpSpPr>
        <a:xfrm>
          <a:off x="0" y="0"/>
          <a:ext cx="0" cy="0"/>
          <a:chOff x="0" y="0"/>
          <a:chExt cx="0" cy="0"/>
        </a:xfrm>
      </p:grpSpPr>
      <p:pic>
        <p:nvPicPr>
          <p:cNvPr id="5" name="Picture 2" descr="Harvard launches Free Online Architecture Course targeting Kenyan Students  - Kenyan Wallstreet">
            <a:extLst>
              <a:ext uri="{FF2B5EF4-FFF2-40B4-BE49-F238E27FC236}">
                <a16:creationId xmlns:a16="http://schemas.microsoft.com/office/drawing/2014/main" id="{E397BC7B-AD03-734A-82A0-8578638CE9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52"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Google Shape;450;p70"/>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Software Development Activities</a:t>
            </a:r>
          </a:p>
        </p:txBody>
      </p:sp>
      <p:sp>
        <p:nvSpPr>
          <p:cNvPr id="449" name="Google Shape;449;p70"/>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dirty="0">
                <a:latin typeface="Garamond" panose="02020404030301010803" pitchFamily="18" charset="0"/>
              </a:rPr>
              <a:t>Software development requires:</a:t>
            </a:r>
          </a:p>
          <a:p>
            <a:pPr marL="914400" lvl="1" indent="-342900" rtl="0">
              <a:spcBef>
                <a:spcPts val="0"/>
              </a:spcBef>
              <a:spcAft>
                <a:spcPts val="0"/>
              </a:spcAft>
              <a:buSzPts val="1800"/>
              <a:buChar char="–"/>
            </a:pPr>
            <a:r>
              <a:rPr lang="en-US" dirty="0">
                <a:latin typeface="Garamond" panose="02020404030301010803" pitchFamily="18" charset="0"/>
              </a:rPr>
              <a:t>Analysis, design, coding, testing, review, documentation, planning, deployment, etc.</a:t>
            </a:r>
          </a:p>
          <a:p>
            <a:pPr marL="457200" lvl="0" indent="-342900" rtl="0">
              <a:spcBef>
                <a:spcPts val="0"/>
              </a:spcBef>
              <a:spcAft>
                <a:spcPts val="0"/>
              </a:spcAft>
              <a:buSzPts val="1800"/>
              <a:buChar char="•"/>
            </a:pPr>
            <a:r>
              <a:rPr lang="en-US" dirty="0">
                <a:latin typeface="Garamond" panose="02020404030301010803" pitchFamily="18" charset="0"/>
              </a:rPr>
              <a:t>Absence of any one of these is hacking</a:t>
            </a:r>
          </a:p>
          <a:p>
            <a:pPr marL="457200" lvl="0" indent="-342900" rtl="0">
              <a:spcBef>
                <a:spcPts val="0"/>
              </a:spcBef>
              <a:spcAft>
                <a:spcPts val="0"/>
              </a:spcAft>
              <a:buSzPts val="1800"/>
              <a:buChar char="•"/>
            </a:pPr>
            <a:r>
              <a:rPr lang="en-US" dirty="0">
                <a:latin typeface="Garamond" panose="02020404030301010803" pitchFamily="18" charset="0"/>
              </a:rPr>
              <a:t>Waterfall attempts to serialize these</a:t>
            </a:r>
          </a:p>
          <a:p>
            <a:pPr marL="457200" lvl="0" indent="-342900" rtl="0">
              <a:spcBef>
                <a:spcPts val="0"/>
              </a:spcBef>
              <a:spcAft>
                <a:spcPts val="0"/>
              </a:spcAft>
              <a:buSzPts val="1800"/>
              <a:buChar char="•"/>
            </a:pPr>
            <a:r>
              <a:rPr lang="en-US" dirty="0">
                <a:latin typeface="Garamond" panose="02020404030301010803" pitchFamily="18" charset="0"/>
              </a:rPr>
              <a:t>Agile Solution:  Learn to do all activities all the time</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018814"/>
            <a:ext cx="4211172" cy="2986448"/>
          </a:xfrm>
          <a:prstGeom prst="rect">
            <a:avLst/>
          </a:prstGeom>
        </p:spPr>
        <p:txBody>
          <a:bodyPr spcFirstLastPara="1" lIns="91425" tIns="91425" rIns="91425" bIns="91425" anchorCtr="0">
            <a:noAutofit/>
          </a:bodyPr>
          <a:lstStyle/>
          <a:p>
            <a:pPr marL="0" lvl="0" indent="0" rtl="0">
              <a:lnSpc>
                <a:spcPct val="90000"/>
              </a:lnSpc>
              <a:spcBef>
                <a:spcPts val="0"/>
              </a:spcBef>
              <a:spcAft>
                <a:spcPts val="600"/>
              </a:spcAft>
              <a:buNone/>
            </a:pPr>
            <a:r>
              <a:rPr lang="en-US" sz="16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600" dirty="0">
                <a:latin typeface="Garamond" panose="02020404030301010803" pitchFamily="18" charset="0"/>
                <a:sym typeface="Avenir"/>
              </a:rPr>
            </a:br>
            <a:br>
              <a:rPr lang="en-US" sz="1600" dirty="0">
                <a:latin typeface="Garamond" panose="02020404030301010803" pitchFamily="18" charset="0"/>
                <a:sym typeface="Avenir"/>
              </a:rPr>
            </a:br>
            <a:r>
              <a:rPr lang="en-US" sz="1600" dirty="0">
                <a:latin typeface="Garamond" panose="02020404030301010803" pitchFamily="18" charset="0"/>
                <a:sym typeface="Avenir"/>
              </a:rPr>
              <a:t>After I'd written the first </a:t>
            </a:r>
            <a:r>
              <a:rPr lang="en-US" sz="1600" dirty="0" err="1">
                <a:latin typeface="Garamond" panose="02020404030301010803" pitchFamily="18" charset="0"/>
                <a:sym typeface="Avenir"/>
              </a:rPr>
              <a:t>xUnit</a:t>
            </a:r>
            <a:r>
              <a:rPr lang="en-US" sz="16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2" descr="Harvard launches Free Online Architecture Course targeting Kenyan Students  - Kenyan Wallstreet">
            <a:extLst>
              <a:ext uri="{FF2B5EF4-FFF2-40B4-BE49-F238E27FC236}">
                <a16:creationId xmlns:a16="http://schemas.microsoft.com/office/drawing/2014/main" id="{52DB2301-7218-064F-BAF1-EDA6DF71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0">
            <a:extLst>
              <a:ext uri="{FF2B5EF4-FFF2-40B4-BE49-F238E27FC236}">
                <a16:creationId xmlns:a16="http://schemas.microsoft.com/office/drawing/2014/main" id="{4F54BDA0-F5DB-5245-8954-14A55EAF5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450;p70">
            <a:extLst>
              <a:ext uri="{FF2B5EF4-FFF2-40B4-BE49-F238E27FC236}">
                <a16:creationId xmlns:a16="http://schemas.microsoft.com/office/drawing/2014/main" id="{032E4126-0419-5443-86E8-B20C1BA70D32}"/>
              </a:ext>
            </a:extLst>
          </p:cNvPr>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lvl="0"/>
            <a:r>
              <a:rPr lang="en-US" dirty="0">
                <a:latin typeface="Dank Mono" pitchFamily="49" charset="77"/>
              </a:rPr>
              <a:t>Upfront Design</a:t>
            </a:r>
          </a:p>
        </p:txBody>
      </p:sp>
      <p:sp>
        <p:nvSpPr>
          <p:cNvPr id="11" name="Google Shape;449;p70">
            <a:extLst>
              <a:ext uri="{FF2B5EF4-FFF2-40B4-BE49-F238E27FC236}">
                <a16:creationId xmlns:a16="http://schemas.microsoft.com/office/drawing/2014/main" id="{6897BDA3-E873-0B4A-9075-2B4A76AB010F}"/>
              </a:ext>
            </a:extLst>
          </p:cNvPr>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fontScale="85000" lnSpcReduction="10000"/>
          </a:bodyPr>
          <a:lstStyle/>
          <a:p>
            <a:pPr lvl="0">
              <a:lnSpc>
                <a:spcPct val="150000"/>
              </a:lnSpc>
            </a:pPr>
            <a:r>
              <a:rPr lang="en-US" dirty="0">
                <a:latin typeface="Garamond" panose="02020404030301010803" pitchFamily="18" charset="0"/>
              </a:rPr>
              <a:t>We still do it</a:t>
            </a:r>
          </a:p>
          <a:p>
            <a:pPr lvl="1">
              <a:lnSpc>
                <a:spcPct val="150000"/>
              </a:lnSpc>
              <a:spcBef>
                <a:spcPts val="0"/>
              </a:spcBef>
            </a:pPr>
            <a:r>
              <a:rPr lang="en-US" dirty="0">
                <a:latin typeface="Garamond" panose="02020404030301010803" pitchFamily="18" charset="0"/>
              </a:rPr>
              <a:t>Mostly at planning meetings</a:t>
            </a:r>
          </a:p>
          <a:p>
            <a:pPr lvl="0">
              <a:lnSpc>
                <a:spcPct val="150000"/>
              </a:lnSpc>
              <a:spcBef>
                <a:spcPts val="0"/>
              </a:spcBef>
            </a:pPr>
            <a:r>
              <a:rPr lang="en-US" dirty="0">
                <a:latin typeface="Garamond" panose="02020404030301010803" pitchFamily="18" charset="0"/>
              </a:rPr>
              <a:t>But with less details</a:t>
            </a:r>
          </a:p>
          <a:p>
            <a:pPr lvl="1">
              <a:lnSpc>
                <a:spcPct val="150000"/>
              </a:lnSpc>
              <a:spcBef>
                <a:spcPts val="0"/>
              </a:spcBef>
            </a:pPr>
            <a:r>
              <a:rPr lang="en-US" dirty="0">
                <a:latin typeface="Garamond" panose="02020404030301010803" pitchFamily="18" charset="0"/>
              </a:rPr>
              <a:t>Design insights often only occur when coding</a:t>
            </a:r>
          </a:p>
          <a:p>
            <a:pPr lvl="0">
              <a:lnSpc>
                <a:spcPct val="150000"/>
              </a:lnSpc>
              <a:spcBef>
                <a:spcPts val="0"/>
              </a:spcBef>
            </a:pPr>
            <a:r>
              <a:rPr lang="en-US" dirty="0">
                <a:latin typeface="Garamond" panose="02020404030301010803" pitchFamily="18" charset="0"/>
              </a:rPr>
              <a:t>UML Sketches</a:t>
            </a:r>
          </a:p>
          <a:p>
            <a:pPr lvl="1">
              <a:lnSpc>
                <a:spcPct val="150000"/>
              </a:lnSpc>
              <a:spcBef>
                <a:spcPts val="0"/>
              </a:spcBef>
            </a:pPr>
            <a:r>
              <a:rPr lang="en-US" dirty="0">
                <a:latin typeface="Garamond" panose="02020404030301010803" pitchFamily="18" charset="0"/>
              </a:rPr>
              <a:t>“Inception” level diagrams</a:t>
            </a:r>
          </a:p>
          <a:p>
            <a:pPr lvl="1">
              <a:lnSpc>
                <a:spcPct val="150000"/>
              </a:lnSpc>
              <a:spcBef>
                <a:spcPts val="0"/>
              </a:spcBef>
            </a:pPr>
            <a:r>
              <a:rPr lang="en-US" dirty="0">
                <a:latin typeface="Garamond" panose="02020404030301010803" pitchFamily="18" charset="0"/>
              </a:rPr>
              <a:t>Help Solve the problem but don’t completely specify the code</a:t>
            </a:r>
          </a:p>
        </p:txBody>
      </p:sp>
    </p:spTree>
    <p:extLst>
      <p:ext uri="{BB962C8B-B14F-4D97-AF65-F5344CB8AC3E}">
        <p14:creationId xmlns:p14="http://schemas.microsoft.com/office/powerpoint/2010/main" val="414785112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2" descr="Harvard launches Free Online Architecture Course targeting Kenyan Students  - Kenyan Wallstreet">
            <a:extLst>
              <a:ext uri="{FF2B5EF4-FFF2-40B4-BE49-F238E27FC236}">
                <a16:creationId xmlns:a16="http://schemas.microsoft.com/office/drawing/2014/main" id="{52DB2301-7218-064F-BAF1-EDA6DF71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0">
            <a:extLst>
              <a:ext uri="{FF2B5EF4-FFF2-40B4-BE49-F238E27FC236}">
                <a16:creationId xmlns:a16="http://schemas.microsoft.com/office/drawing/2014/main" id="{4F54BDA0-F5DB-5245-8954-14A55EAF5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450;p70">
            <a:extLst>
              <a:ext uri="{FF2B5EF4-FFF2-40B4-BE49-F238E27FC236}">
                <a16:creationId xmlns:a16="http://schemas.microsoft.com/office/drawing/2014/main" id="{032E4126-0419-5443-86E8-B20C1BA70D32}"/>
              </a:ext>
            </a:extLst>
          </p:cNvPr>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lvl="0"/>
            <a:r>
              <a:rPr lang="en-US" dirty="0">
                <a:latin typeface="Dank Mono" pitchFamily="49" charset="77"/>
              </a:rPr>
              <a:t>Design</a:t>
            </a:r>
          </a:p>
        </p:txBody>
      </p:sp>
      <p:sp>
        <p:nvSpPr>
          <p:cNvPr id="11" name="Google Shape;449;p70">
            <a:extLst>
              <a:ext uri="{FF2B5EF4-FFF2-40B4-BE49-F238E27FC236}">
                <a16:creationId xmlns:a16="http://schemas.microsoft.com/office/drawing/2014/main" id="{6897BDA3-E873-0B4A-9075-2B4A76AB010F}"/>
              </a:ext>
            </a:extLst>
          </p:cNvPr>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fontScale="85000" lnSpcReduction="20000"/>
          </a:bodyPr>
          <a:lstStyle/>
          <a:p>
            <a:pPr marL="0" lvl="0" indent="0" algn="ctr">
              <a:lnSpc>
                <a:spcPct val="150000"/>
              </a:lnSpc>
              <a:buNone/>
            </a:pPr>
            <a:r>
              <a:rPr lang="en-US" dirty="0">
                <a:latin typeface="Garamond" panose="02020404030301010803" pitchFamily="18" charset="0"/>
              </a:rPr>
              <a:t>Design principles and patterns</a:t>
            </a:r>
          </a:p>
          <a:p>
            <a:pPr marL="0" lvl="0" indent="0" algn="ctr">
              <a:lnSpc>
                <a:spcPct val="150000"/>
              </a:lnSpc>
              <a:buNone/>
            </a:pPr>
            <a:r>
              <a:rPr lang="en-US" dirty="0">
                <a:latin typeface="Garamond" panose="02020404030301010803" pitchFamily="18" charset="0"/>
              </a:rPr>
              <a:t>- vs -</a:t>
            </a:r>
          </a:p>
          <a:p>
            <a:pPr marL="0" lvl="0" indent="0" algn="ctr">
              <a:lnSpc>
                <a:spcPct val="150000"/>
              </a:lnSpc>
              <a:buNone/>
            </a:pPr>
            <a:r>
              <a:rPr lang="en-US" dirty="0">
                <a:latin typeface="Garamond" panose="02020404030301010803" pitchFamily="18" charset="0"/>
              </a:rPr>
              <a:t>Simple design</a:t>
            </a:r>
          </a:p>
          <a:p>
            <a:pPr marL="0" lvl="0" indent="0">
              <a:lnSpc>
                <a:spcPct val="150000"/>
              </a:lnSpc>
              <a:buNone/>
            </a:pPr>
            <a:endParaRPr lang="en-US" dirty="0">
              <a:latin typeface="Garamond" panose="02020404030301010803" pitchFamily="18" charset="0"/>
            </a:endParaRPr>
          </a:p>
          <a:p>
            <a:pPr marL="0" lvl="0" indent="0" algn="ctr">
              <a:lnSpc>
                <a:spcPct val="150000"/>
              </a:lnSpc>
              <a:buNone/>
            </a:pPr>
            <a:r>
              <a:rPr lang="en-US" dirty="0">
                <a:latin typeface="Garamond" panose="02020404030301010803" pitchFamily="18" charset="0"/>
              </a:rPr>
              <a:t>BDUF (Big Design Up Front)</a:t>
            </a:r>
          </a:p>
          <a:p>
            <a:pPr marL="0" lvl="0" indent="0" algn="ctr">
              <a:lnSpc>
                <a:spcPct val="150000"/>
              </a:lnSpc>
              <a:buNone/>
            </a:pPr>
            <a:r>
              <a:rPr lang="en-US" dirty="0">
                <a:latin typeface="Garamond" panose="02020404030301010803" pitchFamily="18" charset="0"/>
              </a:rPr>
              <a:t>- vs -</a:t>
            </a:r>
          </a:p>
          <a:p>
            <a:pPr marL="0" lvl="0" indent="0" algn="ctr">
              <a:lnSpc>
                <a:spcPct val="150000"/>
              </a:lnSpc>
              <a:buNone/>
            </a:pPr>
            <a:r>
              <a:rPr lang="en-US" dirty="0">
                <a:latin typeface="Garamond" panose="02020404030301010803" pitchFamily="18" charset="0"/>
              </a:rPr>
              <a:t>Emergent design</a:t>
            </a:r>
          </a:p>
        </p:txBody>
      </p:sp>
    </p:spTree>
    <p:extLst>
      <p:ext uri="{BB962C8B-B14F-4D97-AF65-F5344CB8AC3E}">
        <p14:creationId xmlns:p14="http://schemas.microsoft.com/office/powerpoint/2010/main" val="10269897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72"/>
        <p:cNvGrpSpPr/>
        <p:nvPr/>
      </p:nvGrpSpPr>
      <p:grpSpPr>
        <a:xfrm>
          <a:off x="0" y="0"/>
          <a:ext cx="0" cy="0"/>
          <a:chOff x="0" y="0"/>
          <a:chExt cx="0" cy="0"/>
        </a:xfrm>
      </p:grpSpPr>
      <p:sp>
        <p:nvSpPr>
          <p:cNvPr id="102" name="Rectangle 101">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73" name="Google Shape;673;p104"/>
          <p:cNvSpPr txBox="1">
            <a:spLocks noGrp="1"/>
          </p:cNvSpPr>
          <p:nvPr>
            <p:ph type="title"/>
          </p:nvPr>
        </p:nvSpPr>
        <p:spPr>
          <a:xfrm>
            <a:off x="2910322" y="437508"/>
            <a:ext cx="5370268" cy="3123615"/>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5100" kern="1200" dirty="0">
                <a:latin typeface="Dank Mono" pitchFamily="49" charset="77"/>
                <a:ea typeface="+mj-ea"/>
                <a:cs typeface="+mj-cs"/>
              </a:rPr>
              <a:t>SIMPLE EVOLUTIONARY DESIGN</a:t>
            </a:r>
          </a:p>
        </p:txBody>
      </p:sp>
      <p:sp>
        <p:nvSpPr>
          <p:cNvPr id="10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437508"/>
            <a:ext cx="104279" cy="104280"/>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0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609480"/>
            <a:ext cx="68353" cy="68353"/>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0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777799"/>
            <a:ext cx="95785" cy="95786"/>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10" name="Straight Connector 10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2627274"/>
            <a:ext cx="0" cy="2509567"/>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4227510"/>
            <a:ext cx="113652" cy="113652"/>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1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4572569"/>
            <a:ext cx="81469" cy="81469"/>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1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4678521"/>
            <a:ext cx="71819" cy="7182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18 Interior Design Software Programs to Download in 2020 | Architectural  Digest">
            <a:extLst>
              <a:ext uri="{FF2B5EF4-FFF2-40B4-BE49-F238E27FC236}">
                <a16:creationId xmlns:a16="http://schemas.microsoft.com/office/drawing/2014/main" id="{D7849584-4D76-6B42-86F4-3880CD0FBE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7" name="Google Shape;687;p106"/>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Simple Design</a:t>
            </a:r>
          </a:p>
        </p:txBody>
      </p:sp>
      <p:sp>
        <p:nvSpPr>
          <p:cNvPr id="686" name="Google Shape;686;p106"/>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dirty="0">
                <a:latin typeface="Garamond" panose="02020404030301010803" pitchFamily="18" charset="0"/>
              </a:rPr>
              <a:t>Runs all tests</a:t>
            </a:r>
          </a:p>
          <a:p>
            <a:pPr marL="457200" lvl="0" indent="-342900" rtl="0">
              <a:spcBef>
                <a:spcPts val="0"/>
              </a:spcBef>
              <a:spcAft>
                <a:spcPts val="0"/>
              </a:spcAft>
              <a:buSzPts val="1800"/>
              <a:buChar char="•"/>
            </a:pPr>
            <a:r>
              <a:rPr lang="en-US" dirty="0">
                <a:latin typeface="Garamond" panose="02020404030301010803" pitchFamily="18" charset="0"/>
              </a:rPr>
              <a:t>No duplication</a:t>
            </a:r>
          </a:p>
          <a:p>
            <a:pPr marL="457200" lvl="0" indent="-342900" rtl="0">
              <a:spcBef>
                <a:spcPts val="0"/>
              </a:spcBef>
              <a:spcAft>
                <a:spcPts val="0"/>
              </a:spcAft>
              <a:buSzPts val="1800"/>
              <a:buChar char="•"/>
            </a:pPr>
            <a:r>
              <a:rPr lang="en-US" dirty="0">
                <a:latin typeface="Garamond" panose="02020404030301010803" pitchFamily="18" charset="0"/>
              </a:rPr>
              <a:t>Expresses intent</a:t>
            </a:r>
          </a:p>
          <a:p>
            <a:pPr marL="457200" lvl="0" indent="-342900" rtl="0">
              <a:spcBef>
                <a:spcPts val="0"/>
              </a:spcBef>
              <a:spcAft>
                <a:spcPts val="0"/>
              </a:spcAft>
              <a:buSzPts val="1800"/>
              <a:buChar char="•"/>
            </a:pPr>
            <a:r>
              <a:rPr lang="en-US" dirty="0">
                <a:latin typeface="Garamond" panose="02020404030301010803" pitchFamily="18" charset="0"/>
              </a:rPr>
              <a:t>Minimal number of classes &amp; methods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Simple Design</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Autofit/>
          </a:bodyPr>
          <a:lstStyle/>
          <a:p>
            <a:pPr lvl="0">
              <a:lnSpc>
                <a:spcPct val="150000"/>
              </a:lnSpc>
            </a:pPr>
            <a:r>
              <a:rPr lang="en-US" sz="1200" dirty="0">
                <a:latin typeface="Garamond" panose="02020404030301010803" pitchFamily="18" charset="0"/>
              </a:rPr>
              <a:t>Implies use of TDD</a:t>
            </a:r>
          </a:p>
          <a:p>
            <a:pPr lvl="0">
              <a:lnSpc>
                <a:spcPct val="150000"/>
              </a:lnSpc>
              <a:spcBef>
                <a:spcPts val="0"/>
              </a:spcBef>
            </a:pPr>
            <a:r>
              <a:rPr lang="en-US" sz="1200" dirty="0">
                <a:latin typeface="Garamond" panose="02020404030301010803" pitchFamily="18" charset="0"/>
              </a:rPr>
              <a:t>TDD promotes “tell don’t ask”</a:t>
            </a:r>
          </a:p>
          <a:p>
            <a:pPr lvl="0">
              <a:lnSpc>
                <a:spcPct val="150000"/>
              </a:lnSpc>
              <a:spcBef>
                <a:spcPts val="0"/>
              </a:spcBef>
            </a:pPr>
            <a:r>
              <a:rPr lang="en-US" sz="1200" dirty="0">
                <a:latin typeface="Garamond" panose="02020404030301010803" pitchFamily="18" charset="0"/>
              </a:rPr>
              <a:t>TDD pushes you to think about “how do I test this class in isolation?”</a:t>
            </a:r>
          </a:p>
          <a:p>
            <a:pPr lvl="1">
              <a:lnSpc>
                <a:spcPct val="150000"/>
              </a:lnSpc>
              <a:spcBef>
                <a:spcPts val="0"/>
              </a:spcBef>
            </a:pPr>
            <a:r>
              <a:rPr lang="en-US" sz="1200" dirty="0">
                <a:latin typeface="Garamond" panose="02020404030301010803" pitchFamily="18" charset="0"/>
              </a:rPr>
              <a:t>Minimizes coupling: the core of good OO design</a:t>
            </a:r>
          </a:p>
          <a:p>
            <a:pPr lvl="0">
              <a:lnSpc>
                <a:spcPct val="150000"/>
              </a:lnSpc>
              <a:spcBef>
                <a:spcPts val="0"/>
              </a:spcBef>
            </a:pPr>
            <a:r>
              <a:rPr lang="en-US" sz="1200" dirty="0">
                <a:latin typeface="Garamond" panose="02020404030301010803" pitchFamily="18" charset="0"/>
              </a:rPr>
              <a:t>Implies the system works as designed</a:t>
            </a:r>
          </a:p>
          <a:p>
            <a:pPr lvl="1">
              <a:lnSpc>
                <a:spcPct val="150000"/>
              </a:lnSpc>
              <a:spcBef>
                <a:spcPts val="0"/>
              </a:spcBef>
            </a:pPr>
            <a:r>
              <a:rPr lang="en-US" sz="1200" dirty="0">
                <a:latin typeface="Garamond" panose="02020404030301010803" pitchFamily="18" charset="0"/>
              </a:rPr>
              <a:t>Automated tests prove it</a:t>
            </a:r>
          </a:p>
        </p:txBody>
      </p:sp>
    </p:spTree>
    <p:extLst>
      <p:ext uri="{BB962C8B-B14F-4D97-AF65-F5344CB8AC3E}">
        <p14:creationId xmlns:p14="http://schemas.microsoft.com/office/powerpoint/2010/main" val="249469546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Simple Design: Expresses Intent</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77500" lnSpcReduction="20000"/>
          </a:bodyPr>
          <a:lstStyle/>
          <a:p>
            <a:pPr lvl="0">
              <a:lnSpc>
                <a:spcPct val="150000"/>
              </a:lnSpc>
            </a:pPr>
            <a:r>
              <a:rPr lang="en-US" dirty="0">
                <a:latin typeface="Garamond" panose="02020404030301010803" pitchFamily="18" charset="0"/>
              </a:rPr>
              <a:t>Directly relates to maintenance costs</a:t>
            </a:r>
          </a:p>
          <a:p>
            <a:pPr lvl="0">
              <a:lnSpc>
                <a:spcPct val="150000"/>
              </a:lnSpc>
              <a:spcBef>
                <a:spcPts val="0"/>
              </a:spcBef>
            </a:pPr>
            <a:r>
              <a:rPr lang="en-US" dirty="0">
                <a:latin typeface="Garamond" panose="02020404030301010803" pitchFamily="18" charset="0"/>
              </a:rPr>
              <a:t>Core idea behind design patterns</a:t>
            </a:r>
          </a:p>
          <a:p>
            <a:pPr lvl="1">
              <a:lnSpc>
                <a:spcPct val="150000"/>
              </a:lnSpc>
              <a:spcBef>
                <a:spcPts val="0"/>
              </a:spcBef>
            </a:pPr>
            <a:r>
              <a:rPr lang="en-US" dirty="0">
                <a:latin typeface="Garamond" panose="02020404030301010803" pitchFamily="18" charset="0"/>
              </a:rPr>
              <a:t>Communicating ideas using common terms / solutions</a:t>
            </a:r>
          </a:p>
          <a:p>
            <a:pPr lvl="0">
              <a:lnSpc>
                <a:spcPct val="150000"/>
              </a:lnSpc>
              <a:spcBef>
                <a:spcPts val="0"/>
              </a:spcBef>
            </a:pPr>
            <a:r>
              <a:rPr lang="en-US" dirty="0">
                <a:latin typeface="Garamond" panose="02020404030301010803" pitchFamily="18" charset="0"/>
              </a:rPr>
              <a:t>Promotes single responsibility principle</a:t>
            </a:r>
          </a:p>
        </p:txBody>
      </p:sp>
    </p:spTree>
    <p:extLst>
      <p:ext uri="{BB962C8B-B14F-4D97-AF65-F5344CB8AC3E}">
        <p14:creationId xmlns:p14="http://schemas.microsoft.com/office/powerpoint/2010/main" val="429312604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Simple Design: Minimal Number of Classes &amp; Methods</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85000" lnSpcReduction="20000"/>
          </a:bodyPr>
          <a:lstStyle/>
          <a:p>
            <a:pPr lvl="0">
              <a:lnSpc>
                <a:spcPct val="150000"/>
              </a:lnSpc>
            </a:pPr>
            <a:r>
              <a:rPr lang="en-US" dirty="0">
                <a:latin typeface="Garamond" panose="02020404030301010803" pitchFamily="18" charset="0"/>
              </a:rPr>
              <a:t>Prevents over design</a:t>
            </a:r>
          </a:p>
          <a:p>
            <a:pPr lvl="1">
              <a:lnSpc>
                <a:spcPct val="150000"/>
              </a:lnSpc>
              <a:spcBef>
                <a:spcPts val="0"/>
              </a:spcBef>
            </a:pPr>
            <a:r>
              <a:rPr lang="en-US" dirty="0">
                <a:latin typeface="Garamond" panose="02020404030301010803" pitchFamily="18" charset="0"/>
              </a:rPr>
              <a:t>You don’t build things into the system that aren’t needed</a:t>
            </a:r>
          </a:p>
          <a:p>
            <a:pPr lvl="0">
              <a:lnSpc>
                <a:spcPct val="150000"/>
              </a:lnSpc>
              <a:spcBef>
                <a:spcPts val="0"/>
              </a:spcBef>
            </a:pPr>
            <a:r>
              <a:rPr lang="en-US" dirty="0">
                <a:latin typeface="Garamond" panose="02020404030301010803" pitchFamily="18" charset="0"/>
              </a:rPr>
              <a:t>Stopgap measure</a:t>
            </a:r>
          </a:p>
          <a:p>
            <a:pPr lvl="1">
              <a:lnSpc>
                <a:spcPct val="150000"/>
              </a:lnSpc>
              <a:spcBef>
                <a:spcPts val="0"/>
              </a:spcBef>
            </a:pPr>
            <a:r>
              <a:rPr lang="en-US" dirty="0">
                <a:latin typeface="Garamond" panose="02020404030301010803" pitchFamily="18" charset="0"/>
              </a:rPr>
              <a:t>Sometimes methods and classes don’t pull their own weight</a:t>
            </a:r>
          </a:p>
        </p:txBody>
      </p:sp>
    </p:spTree>
    <p:extLst>
      <p:ext uri="{BB962C8B-B14F-4D97-AF65-F5344CB8AC3E}">
        <p14:creationId xmlns:p14="http://schemas.microsoft.com/office/powerpoint/2010/main" val="250685346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It is Agile Software Design!</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“Just enough” up-front design</a:t>
            </a:r>
          </a:p>
          <a:p>
            <a:pPr lvl="0">
              <a:lnSpc>
                <a:spcPct val="150000"/>
              </a:lnSpc>
              <a:spcBef>
                <a:spcPts val="0"/>
              </a:spcBef>
            </a:pPr>
            <a:r>
              <a:rPr lang="en-US" dirty="0">
                <a:latin typeface="Garamond" panose="02020404030301010803" pitchFamily="18" charset="0"/>
              </a:rPr>
              <a:t>Constant test-first unit testing</a:t>
            </a:r>
          </a:p>
          <a:p>
            <a:pPr lvl="0">
              <a:lnSpc>
                <a:spcPct val="150000"/>
              </a:lnSpc>
              <a:spcBef>
                <a:spcPts val="0"/>
              </a:spcBef>
            </a:pPr>
            <a:r>
              <a:rPr lang="en-US" dirty="0">
                <a:latin typeface="Garamond" panose="02020404030301010803" pitchFamily="18" charset="0"/>
              </a:rPr>
              <a:t>Constant attention to design impacts</a:t>
            </a:r>
          </a:p>
          <a:p>
            <a:pPr lvl="0">
              <a:lnSpc>
                <a:spcPct val="150000"/>
              </a:lnSpc>
              <a:spcBef>
                <a:spcPts val="0"/>
              </a:spcBef>
            </a:pPr>
            <a:r>
              <a:rPr lang="en-US" dirty="0">
                <a:latin typeface="Garamond" panose="02020404030301010803" pitchFamily="18" charset="0"/>
              </a:rPr>
              <a:t>Ruthless refactoring</a:t>
            </a:r>
          </a:p>
          <a:p>
            <a:pPr lvl="0">
              <a:lnSpc>
                <a:spcPct val="150000"/>
              </a:lnSpc>
              <a:spcBef>
                <a:spcPts val="0"/>
              </a:spcBef>
            </a:pPr>
            <a:r>
              <a:rPr lang="en-US" dirty="0">
                <a:latin typeface="Garamond" panose="02020404030301010803" pitchFamily="18" charset="0"/>
              </a:rPr>
              <a:t>It’s only code!</a:t>
            </a:r>
          </a:p>
          <a:p>
            <a:pPr lvl="1">
              <a:lnSpc>
                <a:spcPct val="150000"/>
              </a:lnSpc>
              <a:spcBef>
                <a:spcPts val="0"/>
              </a:spcBef>
            </a:pPr>
            <a:r>
              <a:rPr lang="en-US" dirty="0">
                <a:latin typeface="Garamond" panose="02020404030301010803" pitchFamily="18" charset="0"/>
              </a:rPr>
              <a:t>Malleable</a:t>
            </a:r>
          </a:p>
          <a:p>
            <a:pPr lvl="1">
              <a:lnSpc>
                <a:spcPct val="150000"/>
              </a:lnSpc>
              <a:spcBef>
                <a:spcPts val="0"/>
              </a:spcBef>
            </a:pPr>
            <a:r>
              <a:rPr lang="en-US" dirty="0">
                <a:latin typeface="Garamond" panose="02020404030301010803" pitchFamily="18" charset="0"/>
              </a:rPr>
              <a:t>Keep as clean as possible to ease addition of new features</a:t>
            </a:r>
          </a:p>
        </p:txBody>
      </p:sp>
    </p:spTree>
    <p:extLst>
      <p:ext uri="{BB962C8B-B14F-4D97-AF65-F5344CB8AC3E}">
        <p14:creationId xmlns:p14="http://schemas.microsoft.com/office/powerpoint/2010/main" val="302515038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lvl="0"/>
            <a:r>
              <a:rPr lang="en-US" sz="2800" dirty="0">
                <a:latin typeface="Dank Mono" pitchFamily="49" charset="77"/>
              </a:rPr>
              <a:t>Documentation Artifacts</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Autofit/>
          </a:bodyPr>
          <a:lstStyle/>
          <a:p>
            <a:pPr lvl="0">
              <a:lnSpc>
                <a:spcPct val="150000"/>
              </a:lnSpc>
            </a:pPr>
            <a:r>
              <a:rPr lang="en-US" sz="1200" dirty="0">
                <a:latin typeface="Garamond" panose="02020404030301010803" pitchFamily="18" charset="0"/>
              </a:rPr>
              <a:t>Cost money!</a:t>
            </a:r>
          </a:p>
          <a:p>
            <a:pPr lvl="1">
              <a:lnSpc>
                <a:spcPct val="150000"/>
              </a:lnSpc>
              <a:spcBef>
                <a:spcPts val="0"/>
              </a:spcBef>
            </a:pPr>
            <a:r>
              <a:rPr lang="en-US" sz="1200" dirty="0">
                <a:latin typeface="Garamond" panose="02020404030301010803" pitchFamily="18" charset="0"/>
              </a:rPr>
              <a:t>Introduce into plan and estimate</a:t>
            </a:r>
          </a:p>
          <a:p>
            <a:pPr lvl="0">
              <a:lnSpc>
                <a:spcPct val="150000"/>
              </a:lnSpc>
              <a:spcBef>
                <a:spcPts val="0"/>
              </a:spcBef>
            </a:pPr>
            <a:r>
              <a:rPr lang="en-US" sz="1200" dirty="0">
                <a:latin typeface="Garamond" panose="02020404030301010803" pitchFamily="18" charset="0"/>
              </a:rPr>
              <a:t>Make executable where possible</a:t>
            </a:r>
          </a:p>
          <a:p>
            <a:pPr lvl="1">
              <a:lnSpc>
                <a:spcPct val="150000"/>
              </a:lnSpc>
              <a:spcBef>
                <a:spcPts val="0"/>
              </a:spcBef>
            </a:pPr>
            <a:r>
              <a:rPr lang="en-US" sz="1200" dirty="0">
                <a:latin typeface="Garamond" panose="02020404030301010803" pitchFamily="18" charset="0"/>
              </a:rPr>
              <a:t>Unit tests can supplant code specs, heredocs, design docs</a:t>
            </a:r>
          </a:p>
          <a:p>
            <a:pPr lvl="1">
              <a:lnSpc>
                <a:spcPct val="150000"/>
              </a:lnSpc>
              <a:spcBef>
                <a:spcPts val="0"/>
              </a:spcBef>
            </a:pPr>
            <a:r>
              <a:rPr lang="en-US" sz="1200" dirty="0">
                <a:latin typeface="Garamond" panose="02020404030301010803" pitchFamily="18" charset="0"/>
              </a:rPr>
              <a:t>Acceptance tests can supplant use cases, requirements docs</a:t>
            </a:r>
          </a:p>
        </p:txBody>
      </p:sp>
    </p:spTree>
    <p:extLst>
      <p:ext uri="{BB962C8B-B14F-4D97-AF65-F5344CB8AC3E}">
        <p14:creationId xmlns:p14="http://schemas.microsoft.com/office/powerpoint/2010/main" val="128490800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3"/>
        <p:cNvGrpSpPr/>
        <p:nvPr/>
      </p:nvGrpSpPr>
      <p:grpSpPr>
        <a:xfrm>
          <a:off x="0" y="0"/>
          <a:ext cx="0" cy="0"/>
          <a:chOff x="0" y="0"/>
          <a:chExt cx="0" cy="0"/>
        </a:xfrm>
      </p:grpSpPr>
      <p:sp>
        <p:nvSpPr>
          <p:cNvPr id="99" name="Rectangle 98">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Shape 10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3420"/>
            <a:ext cx="1396390" cy="208335"/>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3" name="Freeform: Shape 10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73222"/>
            <a:ext cx="1396390"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5" name="Freeform: Shape 104">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86760" cy="220794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7" name="Freeform: Shape 106">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86760" cy="220794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9" name="Freeform: Shape 108">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3905" y="3397208"/>
            <a:ext cx="1820095" cy="174629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Freeform: Shape 110">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3905" y="3397208"/>
            <a:ext cx="1820095" cy="174629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423" y="614584"/>
            <a:ext cx="6563528" cy="4051847"/>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423" y="614584"/>
            <a:ext cx="6563528" cy="4051847"/>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0236" y="545826"/>
            <a:ext cx="6563527" cy="405184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Google Shape;734;p113"/>
          <p:cNvSpPr txBox="1">
            <a:spLocks noGrp="1"/>
          </p:cNvSpPr>
          <p:nvPr>
            <p:ph type="title"/>
          </p:nvPr>
        </p:nvSpPr>
        <p:spPr>
          <a:xfrm>
            <a:off x="1786150" y="1008228"/>
            <a:ext cx="5588759" cy="2132776"/>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bg1"/>
                </a:solidFill>
                <a:latin typeface="Dank Mono" pitchFamily="49" charset="77"/>
                <a:ea typeface="+mj-ea"/>
                <a:cs typeface="+mj-cs"/>
              </a:rPr>
              <a:t>OTHER CONSIDERATIONS</a:t>
            </a:r>
          </a:p>
        </p:txBody>
      </p:sp>
      <p:sp>
        <p:nvSpPr>
          <p:cNvPr id="119" name="Oval 11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084" y="3590059"/>
            <a:ext cx="465545" cy="465545"/>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Oval 120">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084" y="3590059"/>
            <a:ext cx="465545" cy="46554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5101</TotalTime>
  <Words>7950</Words>
  <Application>Microsoft Macintosh PowerPoint</Application>
  <PresentationFormat>On-screen Show (16:9)</PresentationFormat>
  <Paragraphs>982</Paragraphs>
  <Slides>115</Slides>
  <Notes>115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115</vt:i4>
      </vt:variant>
    </vt:vector>
  </HeadingPairs>
  <TitlesOfParts>
    <vt:vector size="124" baseType="lpstr">
      <vt:lpstr>Calibri</vt:lpstr>
      <vt:lpstr>Dank Mono</vt:lpstr>
      <vt:lpstr>Arial</vt:lpstr>
      <vt:lpstr>Garamond</vt:lpstr>
      <vt:lpstr>Oswald</vt:lpstr>
      <vt:lpstr>Helvetica Neue</vt:lpstr>
      <vt:lpstr>Avenir</vt:lpstr>
      <vt:lpstr>Tw Cen MT</vt:lpstr>
      <vt:lpstr>Office Theme</vt:lpstr>
      <vt:lpstr>TDD in TypeScript</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TypeScript Overview</vt:lpstr>
      <vt:lpstr>Kata</vt:lpstr>
      <vt:lpstr>PowerPoint Presentation</vt:lpstr>
      <vt:lpstr>Review</vt:lpstr>
      <vt:lpstr>BREAK 1:00</vt:lpstr>
      <vt:lpstr>TDD Steps</vt:lpstr>
      <vt:lpstr>PowerPoint Presentation</vt:lpstr>
      <vt:lpstr>PowerPoint Presentation</vt:lpstr>
      <vt:lpstr>TDD Guided by ZOMBIES</vt:lpstr>
      <vt:lpstr>PowerPoint Presentation</vt:lpstr>
      <vt:lpstr>Review</vt:lpstr>
      <vt:lpstr>BREAK 2:20</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Day 1 - Wrap Up</vt:lpstr>
      <vt:lpstr>PowerPoint Presentation</vt:lpstr>
      <vt:lpstr>recap</vt:lpstr>
      <vt:lpstr>Course Objectives</vt:lpstr>
      <vt:lpstr>TDD Costs (Perceived)</vt:lpstr>
      <vt:lpstr>TDD Costs (Real)</vt:lpstr>
      <vt:lpstr>Two Unit Tests  No Integration Tests</vt:lpstr>
      <vt:lpstr>TDD Rewards</vt:lpstr>
      <vt:lpstr>PowerPoint Presentation</vt:lpstr>
      <vt:lpstr>Review</vt:lpstr>
      <vt:lpstr>BREAK</vt:lpstr>
      <vt:lpstr>TDD So Far...</vt:lpstr>
      <vt:lpstr>Refactoring</vt:lpstr>
      <vt:lpstr>Refactoring</vt:lpstr>
      <vt:lpstr>Red, Green, Refactor</vt:lpstr>
      <vt:lpstr>PowerPoint Presentation</vt:lpstr>
      <vt:lpstr>PowerPoint Presentation</vt:lpstr>
      <vt:lpstr>Refactoring Fizz Buzz</vt:lpstr>
      <vt:lpstr>PowerPoint Presentation</vt:lpstr>
      <vt:lpstr>Abstract Factory</vt:lpstr>
      <vt:lpstr>Review</vt:lpstr>
      <vt:lpstr>BREAK</vt:lpstr>
      <vt:lpstr>PowerPoint Presentation</vt:lpstr>
      <vt:lpstr>Refactoring Drivers</vt:lpstr>
      <vt:lpstr>Code Smells</vt:lpstr>
      <vt:lpstr>Recognize You Have a Problem</vt:lpstr>
      <vt:lpstr>Application-level Smells</vt:lpstr>
      <vt:lpstr>Class-level Smells</vt:lpstr>
      <vt:lpstr>Method-level Smells</vt:lpstr>
      <vt:lpstr>Refactoring Tips</vt:lpstr>
      <vt:lpstr>Read by Refactoring</vt:lpstr>
      <vt:lpstr>Incremental Change</vt:lpstr>
      <vt:lpstr>Benefits</vt:lpstr>
      <vt:lpstr>BREAK</vt:lpstr>
      <vt:lpstr>PowerPoint Presentation</vt:lpstr>
      <vt:lpstr>Review</vt:lpstr>
      <vt:lpstr>SUT – System Under Test</vt:lpstr>
      <vt:lpstr>Dependencies, Decoupled...</vt:lpstr>
      <vt:lpstr>Mocks and Fakes and Stubs, Oh My!</vt:lpstr>
      <vt:lpstr>Mocks vs Stubs vs Fakes</vt:lpstr>
      <vt:lpstr>Mocks – How to use them</vt:lpstr>
      <vt:lpstr>PowerPoint Presentation</vt:lpstr>
      <vt:lpstr>SOFTWARE DESIGN &amp; TDD</vt:lpstr>
      <vt:lpstr>Software Development Activities</vt:lpstr>
      <vt:lpstr>Upfront Design</vt:lpstr>
      <vt:lpstr>Design</vt:lpstr>
      <vt:lpstr>SIMPLE EVOLUTIONARY DESIGN</vt:lpstr>
      <vt:lpstr>Simple Design</vt:lpstr>
      <vt:lpstr>Simple Design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Introducing Unit Tests to Legacy Code</vt:lpstr>
      <vt:lpstr>Effects Analysis</vt:lpstr>
      <vt:lpstr>Breaking Dependencies</vt:lpstr>
      <vt:lpstr>Some Dependency Breaking Techniques</vt:lpstr>
      <vt:lpstr>PowerPoint Presentation</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30</cp:revision>
  <dcterms:modified xsi:type="dcterms:W3CDTF">2021-09-29T06:38:49Z</dcterms:modified>
</cp:coreProperties>
</file>